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50" r:id="rId3"/>
    <p:sldId id="279" r:id="rId4"/>
    <p:sldId id="316" r:id="rId5"/>
    <p:sldId id="319" r:id="rId6"/>
    <p:sldId id="334" r:id="rId7"/>
    <p:sldId id="336" r:id="rId8"/>
    <p:sldId id="317" r:id="rId9"/>
    <p:sldId id="335" r:id="rId10"/>
    <p:sldId id="337" r:id="rId11"/>
    <p:sldId id="351" r:id="rId12"/>
    <p:sldId id="352" r:id="rId13"/>
    <p:sldId id="348" r:id="rId14"/>
    <p:sldId id="323" r:id="rId15"/>
    <p:sldId id="324" r:id="rId16"/>
    <p:sldId id="318" r:id="rId17"/>
    <p:sldId id="321" r:id="rId18"/>
    <p:sldId id="322" r:id="rId19"/>
    <p:sldId id="326" r:id="rId20"/>
    <p:sldId id="330" r:id="rId21"/>
    <p:sldId id="327" r:id="rId22"/>
    <p:sldId id="345" r:id="rId23"/>
    <p:sldId id="346" r:id="rId24"/>
    <p:sldId id="287" r:id="rId25"/>
    <p:sldId id="332" r:id="rId26"/>
    <p:sldId id="328" r:id="rId27"/>
    <p:sldId id="339" r:id="rId28"/>
    <p:sldId id="270" r:id="rId29"/>
    <p:sldId id="266" r:id="rId30"/>
    <p:sldId id="264" r:id="rId31"/>
    <p:sldId id="296" r:id="rId32"/>
    <p:sldId id="297" r:id="rId33"/>
    <p:sldId id="267" r:id="rId34"/>
    <p:sldId id="341" r:id="rId35"/>
    <p:sldId id="269" r:id="rId36"/>
    <p:sldId id="268" r:id="rId37"/>
    <p:sldId id="272" r:id="rId38"/>
    <p:sldId id="333" r:id="rId39"/>
    <p:sldId id="349" r:id="rId40"/>
    <p:sldId id="340" r:id="rId41"/>
    <p:sldId id="343" r:id="rId42"/>
    <p:sldId id="344" r:id="rId43"/>
    <p:sldId id="278" r:id="rId44"/>
    <p:sldId id="303" r:id="rId45"/>
    <p:sldId id="306" r:id="rId46"/>
    <p:sldId id="298" r:id="rId47"/>
    <p:sldId id="308" r:id="rId48"/>
    <p:sldId id="309" r:id="rId49"/>
    <p:sldId id="310" r:id="rId50"/>
    <p:sldId id="311" r:id="rId51"/>
    <p:sldId id="347" r:id="rId52"/>
    <p:sldId id="288" r:id="rId53"/>
    <p:sldId id="290" r:id="rId54"/>
    <p:sldId id="271" r:id="rId55"/>
    <p:sldId id="313" r:id="rId56"/>
    <p:sldId id="265" r:id="rId57"/>
    <p:sldId id="342" r:id="rId58"/>
    <p:sldId id="273" r:id="rId59"/>
    <p:sldId id="274" r:id="rId60"/>
    <p:sldId id="294" r:id="rId61"/>
    <p:sldId id="307" r:id="rId62"/>
    <p:sldId id="320" r:id="rId63"/>
    <p:sldId id="338" r:id="rId64"/>
    <p:sldId id="32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945" autoAdjust="0"/>
  </p:normalViewPr>
  <p:slideViewPr>
    <p:cSldViewPr snapToGrid="0">
      <p:cViewPr varScale="1">
        <p:scale>
          <a:sx n="98" d="100"/>
          <a:sy n="98" d="100"/>
        </p:scale>
        <p:origin x="10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AB11B5C-448B-4926-8D25-F5D80B647E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20702E3-210E-4C2D-9787-D229E037E276}">
      <dgm:prSet/>
      <dgm:spPr/>
      <dgm:t>
        <a:bodyPr/>
        <a:lstStyle/>
        <a:p>
          <a:r>
            <a:rPr lang="en-US" dirty="0">
              <a:latin typeface="Times New Roman" panose="02020603050405020304" pitchFamily="18" charset="0"/>
              <a:cs typeface="Times New Roman" panose="02020603050405020304" pitchFamily="18" charset="0"/>
            </a:rPr>
            <a:t>Dicloxacillin (Q6H)</a:t>
          </a:r>
        </a:p>
      </dgm:t>
    </dgm:pt>
    <dgm:pt modelId="{8DE90C3E-6BCB-452A-8FCD-7CDDDA39D974}" type="parTrans" cxnId="{6759EC3E-A999-43EE-BC62-6CC848D91907}">
      <dgm:prSet/>
      <dgm:spPr/>
      <dgm:t>
        <a:bodyPr/>
        <a:lstStyle/>
        <a:p>
          <a:endParaRPr lang="en-US"/>
        </a:p>
      </dgm:t>
    </dgm:pt>
    <dgm:pt modelId="{CE77F9BE-E33E-4351-9D5A-E1E255003C06}" type="sibTrans" cxnId="{6759EC3E-A999-43EE-BC62-6CC848D91907}">
      <dgm:prSet/>
      <dgm:spPr/>
      <dgm:t>
        <a:bodyPr/>
        <a:lstStyle/>
        <a:p>
          <a:endParaRPr lang="en-US"/>
        </a:p>
      </dgm:t>
    </dgm:pt>
    <dgm:pt modelId="{716DE35D-29A4-48DB-81B7-782EF9104E31}">
      <dgm:prSet/>
      <dgm:spPr/>
      <dgm:t>
        <a:bodyPr/>
        <a:lstStyle/>
        <a:p>
          <a:r>
            <a:rPr lang="en-US" dirty="0">
              <a:latin typeface="Times New Roman" panose="02020603050405020304" pitchFamily="18" charset="0"/>
              <a:cs typeface="Times New Roman" panose="02020603050405020304" pitchFamily="18" charset="0"/>
            </a:rPr>
            <a:t>Amoxicillin (Q8H)</a:t>
          </a:r>
        </a:p>
      </dgm:t>
    </dgm:pt>
    <dgm:pt modelId="{E4022D69-8113-42C6-871C-5D6F6AA27348}" type="parTrans" cxnId="{A3615E20-208C-44DF-B633-49317D5B928E}">
      <dgm:prSet/>
      <dgm:spPr/>
      <dgm:t>
        <a:bodyPr/>
        <a:lstStyle/>
        <a:p>
          <a:endParaRPr lang="en-US"/>
        </a:p>
      </dgm:t>
    </dgm:pt>
    <dgm:pt modelId="{E244FB01-2066-47F6-AEE6-48296484C622}" type="sibTrans" cxnId="{A3615E20-208C-44DF-B633-49317D5B928E}">
      <dgm:prSet/>
      <dgm:spPr/>
      <dgm:t>
        <a:bodyPr/>
        <a:lstStyle/>
        <a:p>
          <a:endParaRPr lang="en-US"/>
        </a:p>
      </dgm:t>
    </dgm:pt>
    <dgm:pt modelId="{FF4EB673-3595-4CD8-971E-74DF05441FDA}">
      <dgm:prSet/>
      <dgm:spPr/>
      <dgm:t>
        <a:bodyPr/>
        <a:lstStyle/>
        <a:p>
          <a:r>
            <a:rPr lang="en-US" dirty="0">
              <a:latin typeface="Times New Roman" panose="02020603050405020304" pitchFamily="18" charset="0"/>
              <a:cs typeface="Times New Roman" panose="02020603050405020304" pitchFamily="18" charset="0"/>
            </a:rPr>
            <a:t>Cefadroxil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 daily to Q12H)</a:t>
          </a:r>
        </a:p>
      </dgm:t>
    </dgm:pt>
    <dgm:pt modelId="{BBA5330C-0C54-47DE-9A3B-D1FC418A0F14}" type="parTrans" cxnId="{5952EAB2-DC17-40B2-9348-38FCBA321719}">
      <dgm:prSet/>
      <dgm:spPr/>
      <dgm:t>
        <a:bodyPr/>
        <a:lstStyle/>
        <a:p>
          <a:endParaRPr lang="en-US"/>
        </a:p>
      </dgm:t>
    </dgm:pt>
    <dgm:pt modelId="{664B05F7-51E3-4404-90C8-708C74366E30}" type="sibTrans" cxnId="{5952EAB2-DC17-40B2-9348-38FCBA321719}">
      <dgm:prSet/>
      <dgm:spPr/>
      <dgm:t>
        <a:bodyPr/>
        <a:lstStyle/>
        <a:p>
          <a:endParaRPr lang="en-US"/>
        </a:p>
      </dgm:t>
    </dgm:pt>
    <dgm:pt modelId="{B2E581EC-F325-45E4-A770-A46B5B3621EB}">
      <dgm:prSet/>
      <dgm:spPr/>
      <dgm:t>
        <a:bodyPr/>
        <a:lstStyle/>
        <a:p>
          <a:r>
            <a:rPr lang="en-US" dirty="0">
              <a:latin typeface="Times New Roman" panose="02020603050405020304" pitchFamily="18" charset="0"/>
              <a:cs typeface="Times New Roman" panose="02020603050405020304" pitchFamily="18" charset="0"/>
            </a:rPr>
            <a:t>Cephalexin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 Q6H)</a:t>
          </a:r>
        </a:p>
      </dgm:t>
    </dgm:pt>
    <dgm:pt modelId="{BFBD41AB-5706-4FCD-A68A-94B02FB96874}" type="parTrans" cxnId="{BF0526D1-C144-43CC-A30E-E859ACEF3E54}">
      <dgm:prSet/>
      <dgm:spPr/>
      <dgm:t>
        <a:bodyPr/>
        <a:lstStyle/>
        <a:p>
          <a:endParaRPr lang="en-US"/>
        </a:p>
      </dgm:t>
    </dgm:pt>
    <dgm:pt modelId="{8B41BD87-CCF9-4066-BC94-8B93A4FA3575}" type="sibTrans" cxnId="{BF0526D1-C144-43CC-A30E-E859ACEF3E54}">
      <dgm:prSet/>
      <dgm:spPr/>
      <dgm:t>
        <a:bodyPr/>
        <a:lstStyle/>
        <a:p>
          <a:endParaRPr lang="en-US"/>
        </a:p>
      </dgm:t>
    </dgm:pt>
    <dgm:pt modelId="{5640BF64-4DD5-4C0D-BD79-D15B2577A50F}" type="pres">
      <dgm:prSet presAssocID="{EAB11B5C-448B-4926-8D25-F5D80B647EAB}" presName="vert0" presStyleCnt="0">
        <dgm:presLayoutVars>
          <dgm:dir/>
          <dgm:animOne val="branch"/>
          <dgm:animLvl val="lvl"/>
        </dgm:presLayoutVars>
      </dgm:prSet>
      <dgm:spPr/>
    </dgm:pt>
    <dgm:pt modelId="{528689D3-6998-419B-BFFD-7A94A712B7B4}" type="pres">
      <dgm:prSet presAssocID="{220702E3-210E-4C2D-9787-D229E037E276}" presName="thickLine" presStyleLbl="alignNode1" presStyleIdx="0" presStyleCnt="4"/>
      <dgm:spPr/>
    </dgm:pt>
    <dgm:pt modelId="{D1245286-6D8D-40E8-BD55-BD4074FF62BE}" type="pres">
      <dgm:prSet presAssocID="{220702E3-210E-4C2D-9787-D229E037E276}" presName="horz1" presStyleCnt="0"/>
      <dgm:spPr/>
    </dgm:pt>
    <dgm:pt modelId="{0BDF2E43-D0BF-418F-B3DA-098EB6DC88F5}" type="pres">
      <dgm:prSet presAssocID="{220702E3-210E-4C2D-9787-D229E037E276}" presName="tx1" presStyleLbl="revTx" presStyleIdx="0" presStyleCnt="4"/>
      <dgm:spPr/>
    </dgm:pt>
    <dgm:pt modelId="{2497EA2B-0607-4DF3-B7EA-BD93FE6F18F8}" type="pres">
      <dgm:prSet presAssocID="{220702E3-210E-4C2D-9787-D229E037E276}" presName="vert1" presStyleCnt="0"/>
      <dgm:spPr/>
    </dgm:pt>
    <dgm:pt modelId="{9400FD24-CE3C-4AB8-A5CF-23AA3D2C9226}" type="pres">
      <dgm:prSet presAssocID="{716DE35D-29A4-48DB-81B7-782EF9104E31}" presName="thickLine" presStyleLbl="alignNode1" presStyleIdx="1" presStyleCnt="4"/>
      <dgm:spPr/>
    </dgm:pt>
    <dgm:pt modelId="{FA2C09AB-1C1E-43C4-A0CD-62FB0F808375}" type="pres">
      <dgm:prSet presAssocID="{716DE35D-29A4-48DB-81B7-782EF9104E31}" presName="horz1" presStyleCnt="0"/>
      <dgm:spPr/>
    </dgm:pt>
    <dgm:pt modelId="{D9359E5A-72C0-4941-9964-01DF9D0CA321}" type="pres">
      <dgm:prSet presAssocID="{716DE35D-29A4-48DB-81B7-782EF9104E31}" presName="tx1" presStyleLbl="revTx" presStyleIdx="1" presStyleCnt="4"/>
      <dgm:spPr/>
    </dgm:pt>
    <dgm:pt modelId="{144179BD-5EBC-4C01-ACAA-8EF3C52A7A6C}" type="pres">
      <dgm:prSet presAssocID="{716DE35D-29A4-48DB-81B7-782EF9104E31}" presName="vert1" presStyleCnt="0"/>
      <dgm:spPr/>
    </dgm:pt>
    <dgm:pt modelId="{7565CAE5-9161-450D-8A88-5C17ABDD6B0A}" type="pres">
      <dgm:prSet presAssocID="{B2E581EC-F325-45E4-A770-A46B5B3621EB}" presName="thickLine" presStyleLbl="alignNode1" presStyleIdx="2" presStyleCnt="4"/>
      <dgm:spPr/>
    </dgm:pt>
    <dgm:pt modelId="{119A2976-0122-45A4-84FD-EE4D76F44124}" type="pres">
      <dgm:prSet presAssocID="{B2E581EC-F325-45E4-A770-A46B5B3621EB}" presName="horz1" presStyleCnt="0"/>
      <dgm:spPr/>
    </dgm:pt>
    <dgm:pt modelId="{5D2423E0-E3D0-42EB-B38C-6630D375A758}" type="pres">
      <dgm:prSet presAssocID="{B2E581EC-F325-45E4-A770-A46B5B3621EB}" presName="tx1" presStyleLbl="revTx" presStyleIdx="2" presStyleCnt="4"/>
      <dgm:spPr/>
    </dgm:pt>
    <dgm:pt modelId="{B840FA3A-44E7-4E71-A121-ABF567300639}" type="pres">
      <dgm:prSet presAssocID="{B2E581EC-F325-45E4-A770-A46B5B3621EB}" presName="vert1" presStyleCnt="0"/>
      <dgm:spPr/>
    </dgm:pt>
    <dgm:pt modelId="{2C100146-096B-43F8-BCD1-F1E80C654517}" type="pres">
      <dgm:prSet presAssocID="{FF4EB673-3595-4CD8-971E-74DF05441FDA}" presName="thickLine" presStyleLbl="alignNode1" presStyleIdx="3" presStyleCnt="4"/>
      <dgm:spPr/>
    </dgm:pt>
    <dgm:pt modelId="{A29FBFCA-2269-432D-ABF6-ECA20782C891}" type="pres">
      <dgm:prSet presAssocID="{FF4EB673-3595-4CD8-971E-74DF05441FDA}" presName="horz1" presStyleCnt="0"/>
      <dgm:spPr/>
    </dgm:pt>
    <dgm:pt modelId="{2AC35BDE-9717-4B8E-85BB-4FE8679CC598}" type="pres">
      <dgm:prSet presAssocID="{FF4EB673-3595-4CD8-971E-74DF05441FDA}" presName="tx1" presStyleLbl="revTx" presStyleIdx="3" presStyleCnt="4"/>
      <dgm:spPr/>
    </dgm:pt>
    <dgm:pt modelId="{DC7F6180-5367-4CFA-AC67-6AA3C8148D17}" type="pres">
      <dgm:prSet presAssocID="{FF4EB673-3595-4CD8-971E-74DF05441FDA}" presName="vert1" presStyleCnt="0"/>
      <dgm:spPr/>
    </dgm:pt>
  </dgm:ptLst>
  <dgm:cxnLst>
    <dgm:cxn modelId="{5316991C-71DF-4097-9A51-396672E72141}" type="presOf" srcId="{220702E3-210E-4C2D-9787-D229E037E276}" destId="{0BDF2E43-D0BF-418F-B3DA-098EB6DC88F5}" srcOrd="0" destOrd="0" presId="urn:microsoft.com/office/officeart/2008/layout/LinedList"/>
    <dgm:cxn modelId="{A3615E20-208C-44DF-B633-49317D5B928E}" srcId="{EAB11B5C-448B-4926-8D25-F5D80B647EAB}" destId="{716DE35D-29A4-48DB-81B7-782EF9104E31}" srcOrd="1" destOrd="0" parTransId="{E4022D69-8113-42C6-871C-5D6F6AA27348}" sibTransId="{E244FB01-2066-47F6-AEE6-48296484C622}"/>
    <dgm:cxn modelId="{6759EC3E-A999-43EE-BC62-6CC848D91907}" srcId="{EAB11B5C-448B-4926-8D25-F5D80B647EAB}" destId="{220702E3-210E-4C2D-9787-D229E037E276}" srcOrd="0" destOrd="0" parTransId="{8DE90C3E-6BCB-452A-8FCD-7CDDDA39D974}" sibTransId="{CE77F9BE-E33E-4351-9D5A-E1E255003C06}"/>
    <dgm:cxn modelId="{9E0B0585-8415-4AAA-8893-0A03640A667A}" type="presOf" srcId="{716DE35D-29A4-48DB-81B7-782EF9104E31}" destId="{D9359E5A-72C0-4941-9964-01DF9D0CA321}" srcOrd="0" destOrd="0" presId="urn:microsoft.com/office/officeart/2008/layout/LinedList"/>
    <dgm:cxn modelId="{C40A5687-0744-4711-A710-73EB353C5AE8}" type="presOf" srcId="{FF4EB673-3595-4CD8-971E-74DF05441FDA}" destId="{2AC35BDE-9717-4B8E-85BB-4FE8679CC598}" srcOrd="0" destOrd="0" presId="urn:microsoft.com/office/officeart/2008/layout/LinedList"/>
    <dgm:cxn modelId="{700C20A6-028F-4763-9553-71D3DFD6A7C8}" type="presOf" srcId="{B2E581EC-F325-45E4-A770-A46B5B3621EB}" destId="{5D2423E0-E3D0-42EB-B38C-6630D375A758}" srcOrd="0" destOrd="0" presId="urn:microsoft.com/office/officeart/2008/layout/LinedList"/>
    <dgm:cxn modelId="{5952EAB2-DC17-40B2-9348-38FCBA321719}" srcId="{EAB11B5C-448B-4926-8D25-F5D80B647EAB}" destId="{FF4EB673-3595-4CD8-971E-74DF05441FDA}" srcOrd="3" destOrd="0" parTransId="{BBA5330C-0C54-47DE-9A3B-D1FC418A0F14}" sibTransId="{664B05F7-51E3-4404-90C8-708C74366E30}"/>
    <dgm:cxn modelId="{57D2BECA-32D7-47AB-8C9F-003B4D7FC2CB}" type="presOf" srcId="{EAB11B5C-448B-4926-8D25-F5D80B647EAB}" destId="{5640BF64-4DD5-4C0D-BD79-D15B2577A50F}" srcOrd="0" destOrd="0" presId="urn:microsoft.com/office/officeart/2008/layout/LinedList"/>
    <dgm:cxn modelId="{BF0526D1-C144-43CC-A30E-E859ACEF3E54}" srcId="{EAB11B5C-448B-4926-8D25-F5D80B647EAB}" destId="{B2E581EC-F325-45E4-A770-A46B5B3621EB}" srcOrd="2" destOrd="0" parTransId="{BFBD41AB-5706-4FCD-A68A-94B02FB96874}" sibTransId="{8B41BD87-CCF9-4066-BC94-8B93A4FA3575}"/>
    <dgm:cxn modelId="{E9998492-6B4F-40BC-B1C8-BD20FC2689A8}" type="presParOf" srcId="{5640BF64-4DD5-4C0D-BD79-D15B2577A50F}" destId="{528689D3-6998-419B-BFFD-7A94A712B7B4}" srcOrd="0" destOrd="0" presId="urn:microsoft.com/office/officeart/2008/layout/LinedList"/>
    <dgm:cxn modelId="{62CA57A6-2742-4244-8F9D-87CD12CA5ACB}" type="presParOf" srcId="{5640BF64-4DD5-4C0D-BD79-D15B2577A50F}" destId="{D1245286-6D8D-40E8-BD55-BD4074FF62BE}" srcOrd="1" destOrd="0" presId="urn:microsoft.com/office/officeart/2008/layout/LinedList"/>
    <dgm:cxn modelId="{393C80C0-54DF-4E29-B0D5-EFB86C029D56}" type="presParOf" srcId="{D1245286-6D8D-40E8-BD55-BD4074FF62BE}" destId="{0BDF2E43-D0BF-418F-B3DA-098EB6DC88F5}" srcOrd="0" destOrd="0" presId="urn:microsoft.com/office/officeart/2008/layout/LinedList"/>
    <dgm:cxn modelId="{7EABD79F-752A-45DC-8B8B-7EE1397BC982}" type="presParOf" srcId="{D1245286-6D8D-40E8-BD55-BD4074FF62BE}" destId="{2497EA2B-0607-4DF3-B7EA-BD93FE6F18F8}" srcOrd="1" destOrd="0" presId="urn:microsoft.com/office/officeart/2008/layout/LinedList"/>
    <dgm:cxn modelId="{FBE2F593-7EC1-472D-93C6-ACCD9FAAE9BE}" type="presParOf" srcId="{5640BF64-4DD5-4C0D-BD79-D15B2577A50F}" destId="{9400FD24-CE3C-4AB8-A5CF-23AA3D2C9226}" srcOrd="2" destOrd="0" presId="urn:microsoft.com/office/officeart/2008/layout/LinedList"/>
    <dgm:cxn modelId="{49DAA409-F69B-4083-B7A0-9F3076D4F9DF}" type="presParOf" srcId="{5640BF64-4DD5-4C0D-BD79-D15B2577A50F}" destId="{FA2C09AB-1C1E-43C4-A0CD-62FB0F808375}" srcOrd="3" destOrd="0" presId="urn:microsoft.com/office/officeart/2008/layout/LinedList"/>
    <dgm:cxn modelId="{CCEECCE5-2C93-47DF-A465-D821F3E5B0C9}" type="presParOf" srcId="{FA2C09AB-1C1E-43C4-A0CD-62FB0F808375}" destId="{D9359E5A-72C0-4941-9964-01DF9D0CA321}" srcOrd="0" destOrd="0" presId="urn:microsoft.com/office/officeart/2008/layout/LinedList"/>
    <dgm:cxn modelId="{B35445D0-4A85-4411-A4A2-56E712DB9676}" type="presParOf" srcId="{FA2C09AB-1C1E-43C4-A0CD-62FB0F808375}" destId="{144179BD-5EBC-4C01-ACAA-8EF3C52A7A6C}" srcOrd="1" destOrd="0" presId="urn:microsoft.com/office/officeart/2008/layout/LinedList"/>
    <dgm:cxn modelId="{C1FFBAC4-C54D-4285-BD8B-4E6852CA3A02}" type="presParOf" srcId="{5640BF64-4DD5-4C0D-BD79-D15B2577A50F}" destId="{7565CAE5-9161-450D-8A88-5C17ABDD6B0A}" srcOrd="4" destOrd="0" presId="urn:microsoft.com/office/officeart/2008/layout/LinedList"/>
    <dgm:cxn modelId="{109B1D49-8578-4A6B-9583-C2BCF787F684}" type="presParOf" srcId="{5640BF64-4DD5-4C0D-BD79-D15B2577A50F}" destId="{119A2976-0122-45A4-84FD-EE4D76F44124}" srcOrd="5" destOrd="0" presId="urn:microsoft.com/office/officeart/2008/layout/LinedList"/>
    <dgm:cxn modelId="{93E51B14-B043-4059-B062-D000260EF2E4}" type="presParOf" srcId="{119A2976-0122-45A4-84FD-EE4D76F44124}" destId="{5D2423E0-E3D0-42EB-B38C-6630D375A758}" srcOrd="0" destOrd="0" presId="urn:microsoft.com/office/officeart/2008/layout/LinedList"/>
    <dgm:cxn modelId="{F596CC14-87C2-4C06-8C40-C6E8BDD14F8B}" type="presParOf" srcId="{119A2976-0122-45A4-84FD-EE4D76F44124}" destId="{B840FA3A-44E7-4E71-A121-ABF567300639}" srcOrd="1" destOrd="0" presId="urn:microsoft.com/office/officeart/2008/layout/LinedList"/>
    <dgm:cxn modelId="{F904971B-5929-4477-B083-16B2AF149E55}" type="presParOf" srcId="{5640BF64-4DD5-4C0D-BD79-D15B2577A50F}" destId="{2C100146-096B-43F8-BCD1-F1E80C654517}" srcOrd="6" destOrd="0" presId="urn:microsoft.com/office/officeart/2008/layout/LinedList"/>
    <dgm:cxn modelId="{DE56C10A-B760-48A7-8207-AB0F027FA24D}" type="presParOf" srcId="{5640BF64-4DD5-4C0D-BD79-D15B2577A50F}" destId="{A29FBFCA-2269-432D-ABF6-ECA20782C891}" srcOrd="7" destOrd="0" presId="urn:microsoft.com/office/officeart/2008/layout/LinedList"/>
    <dgm:cxn modelId="{47527AA6-6B26-4A99-8792-E33BE660E92F}" type="presParOf" srcId="{A29FBFCA-2269-432D-ABF6-ECA20782C891}" destId="{2AC35BDE-9717-4B8E-85BB-4FE8679CC598}" srcOrd="0" destOrd="0" presId="urn:microsoft.com/office/officeart/2008/layout/LinedList"/>
    <dgm:cxn modelId="{42CC51EB-AEEB-402E-A405-D9DEF78612AD}" type="presParOf" srcId="{A29FBFCA-2269-432D-ABF6-ECA20782C891}" destId="{DC7F6180-5367-4CFA-AC67-6AA3C8148D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78776-8EE5-4D6A-A743-90ADD4E4E3E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9723790-76B9-4A92-B016-4550FC7D2702}">
      <dgm:prSet/>
      <dgm:spPr/>
      <dgm:t>
        <a:bodyPr/>
        <a:lstStyle/>
        <a:p>
          <a:r>
            <a:rPr lang="en-US" b="0" i="0"/>
            <a:t>Abx Tx indicated when soft tissue infections (beyond a limited, superficial infection) associated with pressure ulcers. </a:t>
          </a:r>
          <a:endParaRPr lang="en-US"/>
        </a:p>
      </dgm:t>
    </dgm:pt>
    <dgm:pt modelId="{59FBD98C-2E99-4AF6-8FC3-A8DDB37427DB}" type="parTrans" cxnId="{34F80248-3D1C-4A39-A30F-E15B820B29B5}">
      <dgm:prSet/>
      <dgm:spPr/>
      <dgm:t>
        <a:bodyPr/>
        <a:lstStyle/>
        <a:p>
          <a:endParaRPr lang="en-US"/>
        </a:p>
      </dgm:t>
    </dgm:pt>
    <dgm:pt modelId="{C224BF65-BD62-408A-9005-254BDCB73D8A}" type="sibTrans" cxnId="{34F80248-3D1C-4A39-A30F-E15B820B29B5}">
      <dgm:prSet/>
      <dgm:spPr/>
      <dgm:t>
        <a:bodyPr/>
        <a:lstStyle/>
        <a:p>
          <a:endParaRPr lang="en-US"/>
        </a:p>
      </dgm:t>
    </dgm:pt>
    <dgm:pt modelId="{7C414AD0-D831-44F4-8F50-69F5911B8E04}">
      <dgm:prSet/>
      <dgm:spPr/>
      <dgm:t>
        <a:bodyPr/>
        <a:lstStyle/>
        <a:p>
          <a:r>
            <a:rPr lang="en-US"/>
            <a:t>A</a:t>
          </a:r>
          <a:r>
            <a:rPr lang="en-US" b="0" i="0"/>
            <a:t>natomic location of PU (eg, sacrum, heel) and the setting of patient care are important when selecting Abx Tx</a:t>
          </a:r>
          <a:endParaRPr lang="en-US"/>
        </a:p>
      </dgm:t>
    </dgm:pt>
    <dgm:pt modelId="{349F5709-9450-4A63-9829-6727D162E84D}" type="parTrans" cxnId="{6BDB420B-5A2F-4767-A631-A2017B164E7C}">
      <dgm:prSet/>
      <dgm:spPr/>
      <dgm:t>
        <a:bodyPr/>
        <a:lstStyle/>
        <a:p>
          <a:endParaRPr lang="en-US"/>
        </a:p>
      </dgm:t>
    </dgm:pt>
    <dgm:pt modelId="{F2D28877-9A74-4F17-835D-F3745E3FA99B}" type="sibTrans" cxnId="{6BDB420B-5A2F-4767-A631-A2017B164E7C}">
      <dgm:prSet/>
      <dgm:spPr/>
      <dgm:t>
        <a:bodyPr/>
        <a:lstStyle/>
        <a:p>
          <a:endParaRPr lang="en-US"/>
        </a:p>
      </dgm:t>
    </dgm:pt>
    <dgm:pt modelId="{F707FE0E-62F9-45BA-B5BA-0463DA7165F2}" type="pres">
      <dgm:prSet presAssocID="{56B78776-8EE5-4D6A-A743-90ADD4E4E3E6}" presName="root" presStyleCnt="0">
        <dgm:presLayoutVars>
          <dgm:dir/>
          <dgm:resizeHandles val="exact"/>
        </dgm:presLayoutVars>
      </dgm:prSet>
      <dgm:spPr/>
    </dgm:pt>
    <dgm:pt modelId="{454E7B70-3DFA-48D6-B6A0-8DBB469F005C}" type="pres">
      <dgm:prSet presAssocID="{29723790-76B9-4A92-B016-4550FC7D2702}" presName="compNode" presStyleCnt="0"/>
      <dgm:spPr/>
    </dgm:pt>
    <dgm:pt modelId="{D66124F2-8749-43F8-8BA6-E704C9CD96F8}" type="pres">
      <dgm:prSet presAssocID="{29723790-76B9-4A92-B016-4550FC7D2702}" presName="bgRect" presStyleLbl="bgShp" presStyleIdx="0" presStyleCnt="2"/>
      <dgm:spPr/>
    </dgm:pt>
    <dgm:pt modelId="{598FF9A7-8FDC-4D0A-BCB6-206879864A7D}" type="pres">
      <dgm:prSet presAssocID="{29723790-76B9-4A92-B016-4550FC7D270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3D3E8EA4-CC63-4B62-8003-7AF2908C206D}" type="pres">
      <dgm:prSet presAssocID="{29723790-76B9-4A92-B016-4550FC7D2702}" presName="spaceRect" presStyleCnt="0"/>
      <dgm:spPr/>
    </dgm:pt>
    <dgm:pt modelId="{28DAB79C-A1B3-452B-ADEA-81598F60BB21}" type="pres">
      <dgm:prSet presAssocID="{29723790-76B9-4A92-B016-4550FC7D2702}" presName="parTx" presStyleLbl="revTx" presStyleIdx="0" presStyleCnt="2">
        <dgm:presLayoutVars>
          <dgm:chMax val="0"/>
          <dgm:chPref val="0"/>
        </dgm:presLayoutVars>
      </dgm:prSet>
      <dgm:spPr/>
    </dgm:pt>
    <dgm:pt modelId="{8F2490EA-E295-4095-98C1-1BBB7C10CF17}" type="pres">
      <dgm:prSet presAssocID="{C224BF65-BD62-408A-9005-254BDCB73D8A}" presName="sibTrans" presStyleCnt="0"/>
      <dgm:spPr/>
    </dgm:pt>
    <dgm:pt modelId="{E9AF931F-CDC8-42A8-9B79-AAE50C0B13C9}" type="pres">
      <dgm:prSet presAssocID="{7C414AD0-D831-44F4-8F50-69F5911B8E04}" presName="compNode" presStyleCnt="0"/>
      <dgm:spPr/>
    </dgm:pt>
    <dgm:pt modelId="{196F99AD-5A5C-4092-A555-9D6E4C292C2D}" type="pres">
      <dgm:prSet presAssocID="{7C414AD0-D831-44F4-8F50-69F5911B8E04}" presName="bgRect" presStyleLbl="bgShp" presStyleIdx="1" presStyleCnt="2"/>
      <dgm:spPr/>
    </dgm:pt>
    <dgm:pt modelId="{9E8FEF64-1C75-42D6-BA4E-1510167C6635}" type="pres">
      <dgm:prSet presAssocID="{7C414AD0-D831-44F4-8F50-69F5911B8E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dney"/>
        </a:ext>
      </dgm:extLst>
    </dgm:pt>
    <dgm:pt modelId="{7152376E-56CE-4B91-8B73-4B22B709985C}" type="pres">
      <dgm:prSet presAssocID="{7C414AD0-D831-44F4-8F50-69F5911B8E04}" presName="spaceRect" presStyleCnt="0"/>
      <dgm:spPr/>
    </dgm:pt>
    <dgm:pt modelId="{8E8AA7C3-F718-4B39-9F8D-945126907412}" type="pres">
      <dgm:prSet presAssocID="{7C414AD0-D831-44F4-8F50-69F5911B8E04}" presName="parTx" presStyleLbl="revTx" presStyleIdx="1" presStyleCnt="2">
        <dgm:presLayoutVars>
          <dgm:chMax val="0"/>
          <dgm:chPref val="0"/>
        </dgm:presLayoutVars>
      </dgm:prSet>
      <dgm:spPr/>
    </dgm:pt>
  </dgm:ptLst>
  <dgm:cxnLst>
    <dgm:cxn modelId="{6BDB420B-5A2F-4767-A631-A2017B164E7C}" srcId="{56B78776-8EE5-4D6A-A743-90ADD4E4E3E6}" destId="{7C414AD0-D831-44F4-8F50-69F5911B8E04}" srcOrd="1" destOrd="0" parTransId="{349F5709-9450-4A63-9829-6727D162E84D}" sibTransId="{F2D28877-9A74-4F17-835D-F3745E3FA99B}"/>
    <dgm:cxn modelId="{34F80248-3D1C-4A39-A30F-E15B820B29B5}" srcId="{56B78776-8EE5-4D6A-A743-90ADD4E4E3E6}" destId="{29723790-76B9-4A92-B016-4550FC7D2702}" srcOrd="0" destOrd="0" parTransId="{59FBD98C-2E99-4AF6-8FC3-A8DDB37427DB}" sibTransId="{C224BF65-BD62-408A-9005-254BDCB73D8A}"/>
    <dgm:cxn modelId="{7D08C359-3C43-496E-A298-57F620A41B04}" type="presOf" srcId="{7C414AD0-D831-44F4-8F50-69F5911B8E04}" destId="{8E8AA7C3-F718-4B39-9F8D-945126907412}" srcOrd="0" destOrd="0" presId="urn:microsoft.com/office/officeart/2018/2/layout/IconVerticalSolidList"/>
    <dgm:cxn modelId="{21ACC791-6CAC-4510-887F-CED723C77E6F}" type="presOf" srcId="{29723790-76B9-4A92-B016-4550FC7D2702}" destId="{28DAB79C-A1B3-452B-ADEA-81598F60BB21}" srcOrd="0" destOrd="0" presId="urn:microsoft.com/office/officeart/2018/2/layout/IconVerticalSolidList"/>
    <dgm:cxn modelId="{E234B3AF-30B2-4C1A-8C91-60EF282A9310}" type="presOf" srcId="{56B78776-8EE5-4D6A-A743-90ADD4E4E3E6}" destId="{F707FE0E-62F9-45BA-B5BA-0463DA7165F2}" srcOrd="0" destOrd="0" presId="urn:microsoft.com/office/officeart/2018/2/layout/IconVerticalSolidList"/>
    <dgm:cxn modelId="{67375493-FEB4-4253-B1D8-AAE8FC494AAC}" type="presParOf" srcId="{F707FE0E-62F9-45BA-B5BA-0463DA7165F2}" destId="{454E7B70-3DFA-48D6-B6A0-8DBB469F005C}" srcOrd="0" destOrd="0" presId="urn:microsoft.com/office/officeart/2018/2/layout/IconVerticalSolidList"/>
    <dgm:cxn modelId="{A69931D2-E13D-4455-88A6-29B3C0EC149F}" type="presParOf" srcId="{454E7B70-3DFA-48D6-B6A0-8DBB469F005C}" destId="{D66124F2-8749-43F8-8BA6-E704C9CD96F8}" srcOrd="0" destOrd="0" presId="urn:microsoft.com/office/officeart/2018/2/layout/IconVerticalSolidList"/>
    <dgm:cxn modelId="{215F5858-564E-417E-BA75-8B6A7640E904}" type="presParOf" srcId="{454E7B70-3DFA-48D6-B6A0-8DBB469F005C}" destId="{598FF9A7-8FDC-4D0A-BCB6-206879864A7D}" srcOrd="1" destOrd="0" presId="urn:microsoft.com/office/officeart/2018/2/layout/IconVerticalSolidList"/>
    <dgm:cxn modelId="{F9738A9A-4F9E-4B13-AB08-B3FCE528492D}" type="presParOf" srcId="{454E7B70-3DFA-48D6-B6A0-8DBB469F005C}" destId="{3D3E8EA4-CC63-4B62-8003-7AF2908C206D}" srcOrd="2" destOrd="0" presId="urn:microsoft.com/office/officeart/2018/2/layout/IconVerticalSolidList"/>
    <dgm:cxn modelId="{0EE2202D-53B8-4049-8644-091E56D2BE18}" type="presParOf" srcId="{454E7B70-3DFA-48D6-B6A0-8DBB469F005C}" destId="{28DAB79C-A1B3-452B-ADEA-81598F60BB21}" srcOrd="3" destOrd="0" presId="urn:microsoft.com/office/officeart/2018/2/layout/IconVerticalSolidList"/>
    <dgm:cxn modelId="{DAC727B3-C985-4ACF-8EEC-8423BC9602BC}" type="presParOf" srcId="{F707FE0E-62F9-45BA-B5BA-0463DA7165F2}" destId="{8F2490EA-E295-4095-98C1-1BBB7C10CF17}" srcOrd="1" destOrd="0" presId="urn:microsoft.com/office/officeart/2018/2/layout/IconVerticalSolidList"/>
    <dgm:cxn modelId="{3221E975-0DFA-4548-BABF-3552DCE6C2C2}" type="presParOf" srcId="{F707FE0E-62F9-45BA-B5BA-0463DA7165F2}" destId="{E9AF931F-CDC8-42A8-9B79-AAE50C0B13C9}" srcOrd="2" destOrd="0" presId="urn:microsoft.com/office/officeart/2018/2/layout/IconVerticalSolidList"/>
    <dgm:cxn modelId="{66B38371-C87F-4EC0-8BBF-3D063FE5FE53}" type="presParOf" srcId="{E9AF931F-CDC8-42A8-9B79-AAE50C0B13C9}" destId="{196F99AD-5A5C-4092-A555-9D6E4C292C2D}" srcOrd="0" destOrd="0" presId="urn:microsoft.com/office/officeart/2018/2/layout/IconVerticalSolidList"/>
    <dgm:cxn modelId="{72FC1D02-132C-466F-AF98-8215809A058F}" type="presParOf" srcId="{E9AF931F-CDC8-42A8-9B79-AAE50C0B13C9}" destId="{9E8FEF64-1C75-42D6-BA4E-1510167C6635}" srcOrd="1" destOrd="0" presId="urn:microsoft.com/office/officeart/2018/2/layout/IconVerticalSolidList"/>
    <dgm:cxn modelId="{629B5218-DA22-4153-919D-B1DDFF8BBEDF}" type="presParOf" srcId="{E9AF931F-CDC8-42A8-9B79-AAE50C0B13C9}" destId="{7152376E-56CE-4B91-8B73-4B22B709985C}" srcOrd="2" destOrd="0" presId="urn:microsoft.com/office/officeart/2018/2/layout/IconVerticalSolidList"/>
    <dgm:cxn modelId="{F317B090-0B39-4C91-B792-2512DAFE7CF5}" type="presParOf" srcId="{E9AF931F-CDC8-42A8-9B79-AAE50C0B13C9}" destId="{8E8AA7C3-F718-4B39-9F8D-9451269074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689D3-6998-419B-BFFD-7A94A712B7B4}">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DF2E43-D0BF-418F-B3DA-098EB6DC88F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Dicloxacillin (Q6H)</a:t>
          </a:r>
        </a:p>
      </dsp:txBody>
      <dsp:txXfrm>
        <a:off x="0" y="0"/>
        <a:ext cx="6900512" cy="1384035"/>
      </dsp:txXfrm>
    </dsp:sp>
    <dsp:sp modelId="{9400FD24-CE3C-4AB8-A5CF-23AA3D2C9226}">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359E5A-72C0-4941-9964-01DF9D0CA321}">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Amoxicillin (Q8H)</a:t>
          </a:r>
        </a:p>
      </dsp:txBody>
      <dsp:txXfrm>
        <a:off x="0" y="1384035"/>
        <a:ext cx="6900512" cy="1384035"/>
      </dsp:txXfrm>
    </dsp:sp>
    <dsp:sp modelId="{7565CAE5-9161-450D-8A88-5C17ABDD6B0A}">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423E0-E3D0-42EB-B38C-6630D375A758}">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Cephalexin (1</a:t>
          </a:r>
          <a:r>
            <a:rPr lang="en-US" sz="4000" kern="1200" baseline="30000" dirty="0">
              <a:latin typeface="Times New Roman" panose="02020603050405020304" pitchFamily="18" charset="0"/>
              <a:cs typeface="Times New Roman" panose="02020603050405020304" pitchFamily="18" charset="0"/>
            </a:rPr>
            <a:t>st</a:t>
          </a:r>
          <a:r>
            <a:rPr lang="en-US" sz="4000" kern="1200" dirty="0">
              <a:latin typeface="Times New Roman" panose="02020603050405020304" pitchFamily="18" charset="0"/>
              <a:cs typeface="Times New Roman" panose="02020603050405020304" pitchFamily="18" charset="0"/>
            </a:rPr>
            <a:t> Gen, Q6H)</a:t>
          </a:r>
        </a:p>
      </dsp:txBody>
      <dsp:txXfrm>
        <a:off x="0" y="2768070"/>
        <a:ext cx="6900512" cy="1384035"/>
      </dsp:txXfrm>
    </dsp:sp>
    <dsp:sp modelId="{2C100146-096B-43F8-BCD1-F1E80C654517}">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35BDE-9717-4B8E-85BB-4FE8679CC59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Cefadroxil (1</a:t>
          </a:r>
          <a:r>
            <a:rPr lang="en-US" sz="4000" kern="1200" baseline="30000" dirty="0">
              <a:latin typeface="Times New Roman" panose="02020603050405020304" pitchFamily="18" charset="0"/>
              <a:cs typeface="Times New Roman" panose="02020603050405020304" pitchFamily="18" charset="0"/>
            </a:rPr>
            <a:t>st</a:t>
          </a:r>
          <a:r>
            <a:rPr lang="en-US" sz="4000" kern="1200" dirty="0">
              <a:latin typeface="Times New Roman" panose="02020603050405020304" pitchFamily="18" charset="0"/>
              <a:cs typeface="Times New Roman" panose="02020603050405020304" pitchFamily="18" charset="0"/>
            </a:rPr>
            <a:t> Gen, daily to Q12H)</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24F2-8749-43F8-8BA6-E704C9CD96F8}">
      <dsp:nvSpPr>
        <dsp:cNvPr id="0" name=""/>
        <dsp:cNvSpPr/>
      </dsp:nvSpPr>
      <dsp:spPr>
        <a:xfrm>
          <a:off x="0" y="899622"/>
          <a:ext cx="6900512" cy="16608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8FF9A7-8FDC-4D0A-BCB6-206879864A7D}">
      <dsp:nvSpPr>
        <dsp:cNvPr id="0" name=""/>
        <dsp:cNvSpPr/>
      </dsp:nvSpPr>
      <dsp:spPr>
        <a:xfrm>
          <a:off x="502404" y="1273312"/>
          <a:ext cx="913463" cy="9134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DAB79C-A1B3-452B-ADEA-81598F60BB21}">
      <dsp:nvSpPr>
        <dsp:cNvPr id="0" name=""/>
        <dsp:cNvSpPr/>
      </dsp:nvSpPr>
      <dsp:spPr>
        <a:xfrm>
          <a:off x="1918272" y="899622"/>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1022350">
            <a:lnSpc>
              <a:spcPct val="90000"/>
            </a:lnSpc>
            <a:spcBef>
              <a:spcPct val="0"/>
            </a:spcBef>
            <a:spcAft>
              <a:spcPct val="35000"/>
            </a:spcAft>
            <a:buNone/>
          </a:pPr>
          <a:r>
            <a:rPr lang="en-US" sz="2300" b="0" i="0" kern="1200"/>
            <a:t>Abx Tx indicated when soft tissue infections (beyond a limited, superficial infection) associated with pressure ulcers. </a:t>
          </a:r>
          <a:endParaRPr lang="en-US" sz="2300" kern="1200"/>
        </a:p>
      </dsp:txBody>
      <dsp:txXfrm>
        <a:off x="1918272" y="899622"/>
        <a:ext cx="4982239" cy="1660842"/>
      </dsp:txXfrm>
    </dsp:sp>
    <dsp:sp modelId="{196F99AD-5A5C-4092-A555-9D6E4C292C2D}">
      <dsp:nvSpPr>
        <dsp:cNvPr id="0" name=""/>
        <dsp:cNvSpPr/>
      </dsp:nvSpPr>
      <dsp:spPr>
        <a:xfrm>
          <a:off x="0" y="2975675"/>
          <a:ext cx="6900512" cy="16608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8FEF64-1C75-42D6-BA4E-1510167C6635}">
      <dsp:nvSpPr>
        <dsp:cNvPr id="0" name=""/>
        <dsp:cNvSpPr/>
      </dsp:nvSpPr>
      <dsp:spPr>
        <a:xfrm>
          <a:off x="502404" y="3349365"/>
          <a:ext cx="913463" cy="9134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8AA7C3-F718-4B39-9F8D-945126907412}">
      <dsp:nvSpPr>
        <dsp:cNvPr id="0" name=""/>
        <dsp:cNvSpPr/>
      </dsp:nvSpPr>
      <dsp:spPr>
        <a:xfrm>
          <a:off x="1918272" y="2975675"/>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marL="0" lvl="0" indent="0" algn="l" defTabSz="1022350">
            <a:lnSpc>
              <a:spcPct val="90000"/>
            </a:lnSpc>
            <a:spcBef>
              <a:spcPct val="0"/>
            </a:spcBef>
            <a:spcAft>
              <a:spcPct val="35000"/>
            </a:spcAft>
            <a:buNone/>
          </a:pPr>
          <a:r>
            <a:rPr lang="en-US" sz="2300" kern="1200"/>
            <a:t>A</a:t>
          </a:r>
          <a:r>
            <a:rPr lang="en-US" sz="2300" b="0" i="0" kern="1200"/>
            <a:t>natomic location of PU (eg, sacrum, heel) and the setting of patient care are important when selecting Abx Tx</a:t>
          </a:r>
          <a:endParaRPr lang="en-US" sz="2300" kern="1200"/>
        </a:p>
      </dsp:txBody>
      <dsp:txXfrm>
        <a:off x="1918272" y="2975675"/>
        <a:ext cx="4982239" cy="16608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80DCC-D2A3-4D3A-B4D7-864B91005C8B}"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1BCF2-9A20-4494-AD1B-878F8C6D6F34}" type="slidenum">
              <a:rPr lang="en-US" smtClean="0"/>
              <a:t>‹#›</a:t>
            </a:fld>
            <a:endParaRPr lang="en-US"/>
          </a:p>
        </p:txBody>
      </p:sp>
    </p:spTree>
    <p:extLst>
      <p:ext uri="{BB962C8B-B14F-4D97-AF65-F5344CB8AC3E}">
        <p14:creationId xmlns:p14="http://schemas.microsoft.com/office/powerpoint/2010/main" val="427425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ebedition.sanfordguide.com/en/comparisons-1/activity-spectra/interactive-antibiogra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hoosingwiselycanada.org/recommendation/emergency-medicin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ptodate.com/contents/delafloxacin-drug-information?search=delafloxacin&amp;topicRef=3176&amp;source=see_link"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uptodate.com/contents/methicillin-resistant-staphylococcus-aureus-mrsa-in-adults-treatment-of-skin-and-soft-tissue-infections/abstract/52"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urea-drug-information?search=onychomycosis+treatment&amp;topicRef=105222&amp;source=see_li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uptodate.com/contents/clostridioides-difficile-infection-in-adults-treatment-and-prevention/abstract/2,3"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www.uptodate.com/contents/lactobacillus-drug-information?search=c+diff+tratment&amp;topicRef=2698&amp;source=see_link" TargetMode="External"/><Relationship Id="rId5" Type="http://schemas.openxmlformats.org/officeDocument/2006/relationships/hyperlink" Target="https://www.uptodate.com/contents/saccharomyces-boulardii-drug-information?search=c+diff+tratment&amp;topicRef=2698&amp;source=see_link" TargetMode="External"/><Relationship Id="rId4" Type="http://schemas.openxmlformats.org/officeDocument/2006/relationships/hyperlink" Target="https://www.uptodate.com/contents/clostridioides-difficile-infection-in-adults-treatment-and-prevention/abstract/100,101,122-128"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uptodate.com/contents/levofloxacin-systemic-drug-information?search=levofloxacin&amp;source=panel_search_result&amp;selectedTitle=1~144&amp;usage_type=panel&amp;showDrugLabel=true&amp;display_rank=1"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uptodate.com/contents/levofloxacin-systemic-drug-information?search=levofloxacin&amp;source=panel_search_result&amp;selectedTitle=1~144&amp;usage_type=panel&amp;showDrugLabel=true&amp;display_rank=1"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urea-drug-information?search=onychomycosis+treatment&amp;topicRef=105222&amp;source=see_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urea-drug-information?search=onychomycosis+treatment&amp;topicRef=105222&amp;source=see_li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urea-drug-information?search=onychomycosis+treatment&amp;topicRef=105222&amp;source=see_lin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ptodate.com/contents/urea-drug-information?search=onychomycosis+treatment&amp;topicRef=105222&amp;source=see_lin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uptodate.com/contents/posaconazole-drug-information?search=tinea&amp;topicRef=4030&amp;source=see_link"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uptodate.com/contents/dermatophyte-tinea-infections/abstract/46-49" TargetMode="External"/><Relationship Id="rId4" Type="http://schemas.openxmlformats.org/officeDocument/2006/relationships/hyperlink" Target="https://www.uptodate.com/contents/voriconazole-drug-information?search=tinea&amp;topicRef=4030&amp;source=see_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1</a:t>
            </a:fld>
            <a:endParaRPr lang="en-US"/>
          </a:p>
        </p:txBody>
      </p:sp>
    </p:spTree>
    <p:extLst>
      <p:ext uri="{BB962C8B-B14F-4D97-AF65-F5344CB8AC3E}">
        <p14:creationId xmlns:p14="http://schemas.microsoft.com/office/powerpoint/2010/main" val="219574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Tinea incognito : no scales, may be due to use of emollients including steroids, e.g. ointments</a:t>
            </a:r>
          </a:p>
          <a:p>
            <a:endParaRPr lang="en-US" dirty="0"/>
          </a:p>
          <a:p>
            <a:endParaRPr lang="en-US" dirty="0"/>
          </a:p>
          <a:p>
            <a:r>
              <a:rPr lang="en-US" b="0" i="0" dirty="0">
                <a:solidFill>
                  <a:srgbClr val="232323"/>
                </a:solidFill>
                <a:effectLst/>
                <a:latin typeface="Noto Sans" panose="020B0502040504020204" pitchFamily="34" charset="0"/>
              </a:rPr>
              <a:t>Common reasons for failure to respond to antifungal therapy include inadequate administration of treatment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stopping treatment as visible scale resolves) </a:t>
            </a:r>
          </a:p>
          <a:p>
            <a:endParaRPr lang="en-US" b="0" i="0" dirty="0">
              <a:solidFill>
                <a:srgbClr val="232323"/>
              </a:solidFill>
              <a:effectLst/>
              <a:latin typeface="Noto Sans" panose="020B0502040504020204" pitchFamily="34" charset="0"/>
            </a:endParaRPr>
          </a:p>
          <a:p>
            <a:pPr lvl="1"/>
            <a:r>
              <a:rPr lang="en-US" sz="1200" dirty="0">
                <a:latin typeface="Times New Roman" panose="02020603050405020304" pitchFamily="18" charset="0"/>
                <a:cs typeface="Times New Roman" panose="02020603050405020304" pitchFamily="18" charset="0"/>
              </a:rPr>
              <a:t>Terbinafine PO for 4 weeks</a:t>
            </a:r>
          </a:p>
          <a:p>
            <a:pPr lvl="1"/>
            <a:r>
              <a:rPr lang="en-US" sz="1200" dirty="0">
                <a:latin typeface="Times New Roman" panose="02020603050405020304" pitchFamily="18" charset="0"/>
                <a:cs typeface="Times New Roman" panose="02020603050405020304" pitchFamily="18" charset="0"/>
              </a:rPr>
              <a:t>Griseofulvin PO for 8 weeks</a:t>
            </a:r>
          </a:p>
          <a:p>
            <a:pPr lvl="1"/>
            <a:r>
              <a:rPr lang="en-US" sz="1200" dirty="0">
                <a:latin typeface="Times New Roman" panose="02020603050405020304" pitchFamily="18" charset="0"/>
                <a:cs typeface="Times New Roman" panose="02020603050405020304" pitchFamily="18" charset="0"/>
              </a:rPr>
              <a:t>Itraconazole PO</a:t>
            </a:r>
          </a:p>
          <a:p>
            <a:pPr lvl="1"/>
            <a:r>
              <a:rPr lang="en-US" sz="1200" dirty="0">
                <a:latin typeface="Times New Roman" panose="02020603050405020304" pitchFamily="18" charset="0"/>
                <a:cs typeface="Times New Roman" panose="02020603050405020304" pitchFamily="18" charset="0"/>
              </a:rPr>
              <a:t>Fluconazole PO</a:t>
            </a:r>
          </a:p>
          <a:p>
            <a:endParaRPr lang="en-US" dirty="0"/>
          </a:p>
          <a:p>
            <a:r>
              <a:rPr lang="en-US" sz="1200" b="1" dirty="0">
                <a:solidFill>
                  <a:srgbClr val="232323"/>
                </a:solidFill>
                <a:latin typeface="Noto Sans" panose="020B0502040504020204" pitchFamily="34" charset="0"/>
              </a:rPr>
              <a:t>fungal folliculitis (including </a:t>
            </a:r>
            <a:r>
              <a:rPr lang="en-US" sz="1200" b="1" i="0" dirty="0" err="1">
                <a:solidFill>
                  <a:srgbClr val="232323"/>
                </a:solidFill>
                <a:effectLst/>
                <a:latin typeface="Noto Sans" panose="020B0502040504020204" pitchFamily="34" charset="0"/>
              </a:rPr>
              <a:t>Majocchi's</a:t>
            </a:r>
            <a:r>
              <a:rPr lang="en-US" sz="1200" b="1" i="0" dirty="0">
                <a:solidFill>
                  <a:srgbClr val="232323"/>
                </a:solidFill>
                <a:effectLst/>
                <a:latin typeface="Noto Sans" panose="020B0502040504020204" pitchFamily="34" charset="0"/>
              </a:rPr>
              <a:t> granuloma</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73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Recommended use of ventilated shoes if possible, cotton socks with shoes, wash contaminated clothes, towels, socks, footwear.</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 recurrent disease, assess for pet exposure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46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Diaper dermatitis more than 3 days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Times New Roman" panose="02020603050405020304" pitchFamily="18" charset="0"/>
                <a:cs typeface="Times New Roman" panose="02020603050405020304" pitchFamily="18" charset="0"/>
              </a:rPr>
              <a:t>Fluconazole PO x1 dose can be considered</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852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14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Terbinafine: </a:t>
            </a:r>
            <a:r>
              <a:rPr lang="en-US" b="0" i="0" dirty="0">
                <a:solidFill>
                  <a:srgbClr val="232323"/>
                </a:solidFill>
                <a:effectLst/>
                <a:latin typeface="Noto Sans" panose="020B0502040504020204" pitchFamily="34" charset="0"/>
              </a:rPr>
              <a:t> Precipitation or exacerbation of cutaneous or systemic lupus</a:t>
            </a:r>
          </a:p>
          <a:p>
            <a:endParaRPr lang="en-US" b="0" i="0" dirty="0">
              <a:solidFill>
                <a:srgbClr val="232323"/>
              </a:solidFill>
              <a:effectLst/>
              <a:latin typeface="Noto Sans" panose="020B0502040504020204" pitchFamily="34" charset="0"/>
            </a:endParaRP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Significant drug interactions exist, requiring dose/frequency adjustment or avoidance. Consult drug interactions database</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Griseofulvin leucopenia granulocytopenia</a:t>
            </a:r>
          </a:p>
          <a:p>
            <a:endParaRPr lang="en-US"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Griseofulvin: </a:t>
            </a:r>
            <a:r>
              <a:rPr lang="en-US" b="0" i="0" dirty="0" err="1">
                <a:solidFill>
                  <a:srgbClr val="232323"/>
                </a:solidFill>
                <a:effectLst/>
                <a:latin typeface="Noto Sans" panose="020B0502040504020204" pitchFamily="34" charset="0"/>
              </a:rPr>
              <a:t>ultramicrosize</a:t>
            </a:r>
            <a:r>
              <a:rPr lang="en-US" b="0" i="0" dirty="0">
                <a:solidFill>
                  <a:srgbClr val="232323"/>
                </a:solidFill>
                <a:effectLst/>
                <a:latin typeface="Noto Sans" panose="020B0502040504020204" pitchFamily="34" charset="0"/>
              </a:rPr>
              <a:t> griseofulvin has greater bioavailability and requires lower total daily doses. Administration with a high-fat meal increases absorption of both formulations and is required for </a:t>
            </a:r>
            <a:r>
              <a:rPr lang="en-US" b="0" i="0" dirty="0" err="1">
                <a:solidFill>
                  <a:srgbClr val="232323"/>
                </a:solidFill>
                <a:effectLst/>
                <a:latin typeface="Noto Sans" panose="020B0502040504020204" pitchFamily="34" charset="0"/>
              </a:rPr>
              <a:t>microsize</a:t>
            </a:r>
            <a:r>
              <a:rPr lang="en-US" b="0" i="0" dirty="0">
                <a:solidFill>
                  <a:srgbClr val="232323"/>
                </a:solidFill>
                <a:effectLst/>
                <a:latin typeface="Noto Sans" panose="020B0502040504020204" pitchFamily="34" charset="0"/>
              </a:rPr>
              <a:t> griseofulvin.</a:t>
            </a:r>
            <a:endParaRPr lang="en-US" dirty="0"/>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20</a:t>
            </a:fld>
            <a:endParaRPr lang="en-US"/>
          </a:p>
        </p:txBody>
      </p:sp>
    </p:spTree>
    <p:extLst>
      <p:ext uri="{BB962C8B-B14F-4D97-AF65-F5344CB8AC3E}">
        <p14:creationId xmlns:p14="http://schemas.microsoft.com/office/powerpoint/2010/main" val="420498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2323"/>
                </a:solidFill>
                <a:effectLst/>
                <a:latin typeface="Times New Roman" panose="02020603050405020304" pitchFamily="18" charset="0"/>
                <a:cs typeface="Times New Roman" panose="02020603050405020304" pitchFamily="18" charset="0"/>
              </a:rPr>
              <a:t>During pregnancy, avoid systemic azole therapy, particularly during the first trimester, because it may increase the risk of miscarriage and high doses appear to increase the risk of congenital anomalies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21</a:t>
            </a:fld>
            <a:endParaRPr lang="en-US"/>
          </a:p>
        </p:txBody>
      </p:sp>
    </p:spTree>
    <p:extLst>
      <p:ext uri="{BB962C8B-B14F-4D97-AF65-F5344CB8AC3E}">
        <p14:creationId xmlns:p14="http://schemas.microsoft.com/office/powerpoint/2010/main" val="4221845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 nystatin</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22</a:t>
            </a:fld>
            <a:endParaRPr lang="en-US"/>
          </a:p>
        </p:txBody>
      </p:sp>
    </p:spTree>
    <p:extLst>
      <p:ext uri="{BB962C8B-B14F-4D97-AF65-F5344CB8AC3E}">
        <p14:creationId xmlns:p14="http://schemas.microsoft.com/office/powerpoint/2010/main" val="92910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 ketoconazole</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23</a:t>
            </a:fld>
            <a:endParaRPr lang="en-US"/>
          </a:p>
        </p:txBody>
      </p:sp>
    </p:spTree>
    <p:extLst>
      <p:ext uri="{BB962C8B-B14F-4D97-AF65-F5344CB8AC3E}">
        <p14:creationId xmlns:p14="http://schemas.microsoft.com/office/powerpoint/2010/main" val="3545547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 FQ for MRSA even if reported susceptible</a:t>
            </a:r>
          </a:p>
          <a:p>
            <a:pPr lvl="1"/>
            <a:r>
              <a:rPr lang="en-US" dirty="0"/>
              <a:t>Delafloxacin (labeled indication; alternative agent; not an agent of choice for SSTI)</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25</a:t>
            </a:fld>
            <a:endParaRPr lang="en-US"/>
          </a:p>
        </p:txBody>
      </p:sp>
    </p:spTree>
    <p:extLst>
      <p:ext uri="{BB962C8B-B14F-4D97-AF65-F5344CB8AC3E}">
        <p14:creationId xmlns:p14="http://schemas.microsoft.com/office/powerpoint/2010/main" val="3058457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26</a:t>
            </a:fld>
            <a:endParaRPr lang="en-US"/>
          </a:p>
        </p:txBody>
      </p:sp>
    </p:spTree>
    <p:extLst>
      <p:ext uri="{BB962C8B-B14F-4D97-AF65-F5344CB8AC3E}">
        <p14:creationId xmlns:p14="http://schemas.microsoft.com/office/powerpoint/2010/main" val="50878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907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27</a:t>
            </a:fld>
            <a:endParaRPr lang="en-US"/>
          </a:p>
        </p:txBody>
      </p:sp>
    </p:spTree>
    <p:extLst>
      <p:ext uri="{BB962C8B-B14F-4D97-AF65-F5344CB8AC3E}">
        <p14:creationId xmlns:p14="http://schemas.microsoft.com/office/powerpoint/2010/main" val="321819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Gen cephalosporin had </a:t>
            </a:r>
            <a:r>
              <a:rPr lang="en-US" dirty="0" err="1"/>
              <a:t>beeter</a:t>
            </a:r>
            <a:r>
              <a:rPr lang="en-US" dirty="0"/>
              <a:t> gram + coverage than other further generations</a:t>
            </a:r>
          </a:p>
          <a:p>
            <a:endParaRPr lang="en-US" dirty="0"/>
          </a:p>
          <a:p>
            <a:r>
              <a:rPr lang="en-US" b="1" i="0" dirty="0">
                <a:solidFill>
                  <a:srgbClr val="232323"/>
                </a:solidFill>
                <a:effectLst/>
                <a:latin typeface="Noto Sans" panose="020B0502040504020204" pitchFamily="34" charset="0"/>
              </a:rPr>
              <a:t>Cefpodoxime 3</a:t>
            </a:r>
            <a:r>
              <a:rPr lang="en-US" b="1" i="0" baseline="30000" dirty="0">
                <a:solidFill>
                  <a:srgbClr val="232323"/>
                </a:solidFill>
                <a:effectLst/>
                <a:latin typeface="Noto Sans" panose="020B0502040504020204" pitchFamily="34" charset="0"/>
              </a:rPr>
              <a:t>rd</a:t>
            </a:r>
            <a:r>
              <a:rPr lang="en-US" b="1" i="0" dirty="0">
                <a:solidFill>
                  <a:srgbClr val="232323"/>
                </a:solidFill>
                <a:effectLst/>
                <a:latin typeface="Noto Sans" panose="020B0502040504020204" pitchFamily="34" charset="0"/>
              </a:rPr>
              <a:t> gen Skin and soft tissue infection (alternative agent)</a:t>
            </a:r>
          </a:p>
          <a:p>
            <a:endParaRPr lang="en-US" b="1" i="0" dirty="0">
              <a:solidFill>
                <a:srgbClr val="232323"/>
              </a:solidFill>
              <a:effectLst/>
              <a:latin typeface="Noto Sans" panose="020B0502040504020204" pitchFamily="34" charset="0"/>
            </a:endParaRPr>
          </a:p>
        </p:txBody>
      </p:sp>
      <p:sp>
        <p:nvSpPr>
          <p:cNvPr id="4" name="Slide Number Placeholder 3"/>
          <p:cNvSpPr>
            <a:spLocks noGrp="1"/>
          </p:cNvSpPr>
          <p:nvPr>
            <p:ph type="sldNum" sz="quarter" idx="5"/>
          </p:nvPr>
        </p:nvSpPr>
        <p:spPr/>
        <p:txBody>
          <a:bodyPr/>
          <a:lstStyle/>
          <a:p>
            <a:fld id="{3C31BCF2-9A20-4494-AD1B-878F8C6D6F34}" type="slidenum">
              <a:rPr lang="en-US" smtClean="0"/>
              <a:t>28</a:t>
            </a:fld>
            <a:endParaRPr lang="en-US"/>
          </a:p>
        </p:txBody>
      </p:sp>
    </p:spTree>
    <p:extLst>
      <p:ext uri="{BB962C8B-B14F-4D97-AF65-F5344CB8AC3E}">
        <p14:creationId xmlns:p14="http://schemas.microsoft.com/office/powerpoint/2010/main" val="297405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cover staph aureus and </a:t>
            </a:r>
            <a:r>
              <a:rPr lang="en-US" b="0" i="0" dirty="0">
                <a:solidFill>
                  <a:srgbClr val="232323"/>
                </a:solidFill>
                <a:effectLst/>
                <a:latin typeface="Noto Sans" panose="020B0502040504020204" pitchFamily="34" charset="0"/>
              </a:rPr>
              <a:t>beta-hemolytic streptococci (all gram +)</a:t>
            </a:r>
          </a:p>
          <a:p>
            <a:endParaRPr lang="en-US" b="0" i="0" dirty="0">
              <a:solidFill>
                <a:srgbClr val="23232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Of note, </a:t>
            </a:r>
            <a:r>
              <a:rPr lang="en-US" sz="1800" b="1" dirty="0">
                <a:effectLst/>
                <a:latin typeface="Calibri" panose="020F0502020204030204" pitchFamily="34" charset="0"/>
                <a:ea typeface="Calibri" panose="020F0502020204030204" pitchFamily="34" charset="0"/>
              </a:rPr>
              <a:t>most episodes of cellulitis in diabetic patients are secondary to untreated foot/inter-digital fungal infections</a:t>
            </a:r>
            <a:r>
              <a:rPr lang="en-US" sz="1800" dirty="0">
                <a:effectLst/>
                <a:latin typeface="Calibri" panose="020F0502020204030204" pitchFamily="34" charset="0"/>
                <a:ea typeface="Calibri" panose="020F0502020204030204" pitchFamily="34" charset="0"/>
              </a:rPr>
              <a:t>, thus to prevent reinfection treatment of fungal infections is highly recommended.</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29</a:t>
            </a:fld>
            <a:endParaRPr lang="en-US"/>
          </a:p>
        </p:txBody>
      </p:sp>
    </p:spTree>
    <p:extLst>
      <p:ext uri="{BB962C8B-B14F-4D97-AF65-F5344CB8AC3E}">
        <p14:creationId xmlns:p14="http://schemas.microsoft.com/office/powerpoint/2010/main" val="382803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Doxy spectrum: </a:t>
            </a:r>
            <a:r>
              <a:rPr lang="en-US" dirty="0">
                <a:hlinkClick r:id="rId3"/>
              </a:rPr>
              <a:t>Sanford Guide: Antibacterial Agents: Spectra of Activity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Open Sans" panose="020B0606030504020204" pitchFamily="34" charset="0"/>
              </a:rPr>
              <a:t>Two forms: </a:t>
            </a:r>
            <a:r>
              <a:rPr lang="en-US" b="0" i="0" dirty="0" err="1">
                <a:solidFill>
                  <a:srgbClr val="4D4D4D"/>
                </a:solidFill>
                <a:effectLst/>
                <a:latin typeface="Open Sans" panose="020B0606030504020204" pitchFamily="34" charset="0"/>
              </a:rPr>
              <a:t>hyclate</a:t>
            </a:r>
            <a:r>
              <a:rPr lang="en-US" b="0" i="0" dirty="0">
                <a:solidFill>
                  <a:srgbClr val="4D4D4D"/>
                </a:solidFill>
                <a:effectLst/>
                <a:latin typeface="Open Sans" panose="020B0606030504020204" pitchFamily="34" charset="0"/>
              </a:rPr>
              <a:t>, monohydrate. All are equally effective. The monohydrate has reduced GI side effects compared to the </a:t>
            </a:r>
            <a:r>
              <a:rPr lang="en-US" b="0" i="0" dirty="0" err="1">
                <a:solidFill>
                  <a:srgbClr val="4D4D4D"/>
                </a:solidFill>
                <a:effectLst/>
                <a:latin typeface="Open Sans" panose="020B0606030504020204" pitchFamily="34" charset="0"/>
              </a:rPr>
              <a:t>hyclate</a:t>
            </a:r>
            <a:r>
              <a:rPr lang="en-US" b="0" i="0" dirty="0">
                <a:solidFill>
                  <a:srgbClr val="4D4D4D"/>
                </a:solidFill>
                <a:effectLst/>
                <a:latin typeface="Open Sans" panose="020B0606030504020204" pitchFamily="34" charset="0"/>
              </a:rPr>
              <a:t> due to slower dissolution in the esophagus. However, it is not as bioavailable at higher pH as the other forms (could be an issue in patients on long term acid suppression). The </a:t>
            </a:r>
            <a:r>
              <a:rPr lang="en-US" b="0" i="0" dirty="0" err="1">
                <a:solidFill>
                  <a:srgbClr val="4D4D4D"/>
                </a:solidFill>
                <a:effectLst/>
                <a:latin typeface="Open Sans" panose="020B0606030504020204" pitchFamily="34" charset="0"/>
              </a:rPr>
              <a:t>hyclate</a:t>
            </a:r>
            <a:r>
              <a:rPr lang="en-US" b="0" i="0" dirty="0">
                <a:solidFill>
                  <a:srgbClr val="4D4D4D"/>
                </a:solidFill>
                <a:effectLst/>
                <a:latin typeface="Open Sans" panose="020B0606030504020204" pitchFamily="34" charset="0"/>
              </a:rPr>
              <a:t> is available as delayed-release tabs and caps.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D4D4D"/>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63636"/>
                </a:solidFill>
                <a:effectLst/>
                <a:latin typeface="Nunito Sans" pitchFamily="2" charset="0"/>
              </a:rPr>
              <a:t> If coverage for both streptococci and MRSA is desired for oral therapy, options include clindamycin alone or the combination of either SMX-TMP or doxycycline with a </a:t>
            </a:r>
            <a:r>
              <a:rPr lang="el-GR" b="0" i="0" dirty="0">
                <a:solidFill>
                  <a:srgbClr val="363636"/>
                </a:solidFill>
                <a:effectLst/>
                <a:latin typeface="Nunito Sans" pitchFamily="2" charset="0"/>
              </a:rPr>
              <a:t>β-</a:t>
            </a:r>
            <a:r>
              <a:rPr lang="en-US" b="0" i="0" dirty="0">
                <a:solidFill>
                  <a:srgbClr val="363636"/>
                </a:solidFill>
                <a:effectLst/>
                <a:latin typeface="Nunito Sans" pitchFamily="2" charset="0"/>
              </a:rPr>
              <a:t>lactam (</a:t>
            </a:r>
            <a:r>
              <a:rPr lang="en-US" b="0" i="0" dirty="0" err="1">
                <a:solidFill>
                  <a:srgbClr val="363636"/>
                </a:solidFill>
                <a:effectLst/>
                <a:latin typeface="Nunito Sans" pitchFamily="2" charset="0"/>
              </a:rPr>
              <a:t>eg</a:t>
            </a:r>
            <a:r>
              <a:rPr lang="en-US" b="0" i="0" dirty="0">
                <a:solidFill>
                  <a:srgbClr val="363636"/>
                </a:solidFill>
                <a:effectLst/>
                <a:latin typeface="Nunito Sans" pitchFamily="2" charset="0"/>
              </a:rPr>
              <a:t>, penicillin, cephalexin, or amoxicillin). The activity of doxycycline and SMX-TMP against </a:t>
            </a:r>
            <a:r>
              <a:rPr lang="el-GR" b="0" i="0" dirty="0">
                <a:solidFill>
                  <a:srgbClr val="363636"/>
                </a:solidFill>
                <a:effectLst/>
                <a:latin typeface="Nunito Sans" pitchFamily="2" charset="0"/>
              </a:rPr>
              <a:t>β-</a:t>
            </a:r>
            <a:r>
              <a:rPr lang="en-US" b="0" i="0" dirty="0">
                <a:solidFill>
                  <a:srgbClr val="363636"/>
                </a:solidFill>
                <a:effectLst/>
                <a:latin typeface="Nunito Sans" pitchFamily="2" charset="0"/>
              </a:rPr>
              <a:t>hemolytic streptococci is not known, and in the absence of abscess, ulcer, or purulent drainage, </a:t>
            </a:r>
            <a:r>
              <a:rPr lang="el-GR" b="0" i="0" dirty="0">
                <a:solidFill>
                  <a:srgbClr val="363636"/>
                </a:solidFill>
                <a:effectLst/>
                <a:latin typeface="Nunito Sans" pitchFamily="2" charset="0"/>
              </a:rPr>
              <a:t>β-</a:t>
            </a:r>
            <a:r>
              <a:rPr lang="en-US" b="0" i="0" dirty="0">
                <a:solidFill>
                  <a:srgbClr val="363636"/>
                </a:solidFill>
                <a:effectLst/>
                <a:latin typeface="Nunito Sans" pitchFamily="2" charset="0"/>
              </a:rPr>
              <a:t>lactam monotherapy is recommended. </a:t>
            </a:r>
            <a:endParaRPr lang="en-US" b="0" i="0" dirty="0">
              <a:solidFill>
                <a:srgbClr val="4D4D4D"/>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33</a:t>
            </a:fld>
            <a:endParaRPr lang="en-US"/>
          </a:p>
        </p:txBody>
      </p:sp>
    </p:spTree>
    <p:extLst>
      <p:ext uri="{BB962C8B-B14F-4D97-AF65-F5344CB8AC3E}">
        <p14:creationId xmlns:p14="http://schemas.microsoft.com/office/powerpoint/2010/main" val="1895601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Poco probable</a:t>
            </a:r>
          </a:p>
        </p:txBody>
      </p:sp>
      <p:sp>
        <p:nvSpPr>
          <p:cNvPr id="4" name="Slide Number Placeholder 3"/>
          <p:cNvSpPr>
            <a:spLocks noGrp="1"/>
          </p:cNvSpPr>
          <p:nvPr>
            <p:ph type="sldNum" sz="quarter" idx="5"/>
          </p:nvPr>
        </p:nvSpPr>
        <p:spPr/>
        <p:txBody>
          <a:bodyPr/>
          <a:lstStyle/>
          <a:p>
            <a:fld id="{3C31BCF2-9A20-4494-AD1B-878F8C6D6F34}" type="slidenum">
              <a:rPr lang="en-US" smtClean="0"/>
              <a:t>35</a:t>
            </a:fld>
            <a:endParaRPr lang="en-US"/>
          </a:p>
        </p:txBody>
      </p:sp>
    </p:spTree>
    <p:extLst>
      <p:ext uri="{BB962C8B-B14F-4D97-AF65-F5344CB8AC3E}">
        <p14:creationId xmlns:p14="http://schemas.microsoft.com/office/powerpoint/2010/main" val="190331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Patients with skin abscess should receive empiric therapy that covers </a:t>
            </a:r>
            <a:r>
              <a:rPr lang="en-US" b="0" i="1" dirty="0">
                <a:solidFill>
                  <a:srgbClr val="232323"/>
                </a:solidFill>
                <a:effectLst/>
                <a:latin typeface="Noto Sans" panose="020B0502040504020204" pitchFamily="34" charset="0"/>
              </a:rPr>
              <a:t>S. aureus</a:t>
            </a:r>
            <a:r>
              <a:rPr lang="en-US" b="0" i="0" dirty="0">
                <a:solidFill>
                  <a:srgbClr val="232323"/>
                </a:solidFill>
                <a:effectLst/>
                <a:latin typeface="Noto Sans" panose="020B0502040504020204" pitchFamily="34" charset="0"/>
              </a:rPr>
              <a:t>, including MRSA</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Amoxicillin added to tetracyclines to cover  beta-hemolytic </a:t>
            </a:r>
            <a:r>
              <a:rPr lang="en-US" b="0" i="1" dirty="0">
                <a:solidFill>
                  <a:srgbClr val="232323"/>
                </a:solidFill>
                <a:effectLst/>
                <a:latin typeface="Noto Sans" panose="020B0502040504020204" pitchFamily="34" charset="0"/>
              </a:rPr>
              <a:t>Streptococcus in pt at risk of infective </a:t>
            </a:r>
            <a:r>
              <a:rPr lang="en-US" b="0" i="1" dirty="0" err="1">
                <a:solidFill>
                  <a:srgbClr val="232323"/>
                </a:solidFill>
                <a:effectLst/>
                <a:latin typeface="Noto Sans" panose="020B0502040504020204" pitchFamily="34" charset="0"/>
              </a:rPr>
              <a:t>endocardidits</a:t>
            </a:r>
            <a:r>
              <a:rPr lang="en-US" b="0" i="1" dirty="0">
                <a:solidFill>
                  <a:srgbClr val="232323"/>
                </a:solidFill>
                <a:effectLst/>
                <a:latin typeface="Noto Sans" panose="020B0502040504020204" pitchFamily="34" charset="0"/>
              </a:rPr>
              <a:t>; first dose 60 minutes prior ID</a:t>
            </a:r>
          </a:p>
          <a:p>
            <a:endParaRPr lang="en-US" b="0" i="1" dirty="0">
              <a:solidFill>
                <a:srgbClr val="232323"/>
              </a:solidFill>
              <a:effectLst/>
              <a:latin typeface="Noto Sans" panose="020B0502040504020204" pitchFamily="34" charset="0"/>
            </a:endParaRPr>
          </a:p>
          <a:p>
            <a:r>
              <a:rPr lang="en-US" sz="1200" b="1" i="1" u="sng" dirty="0">
                <a:latin typeface="Times New Roman" panose="02020603050405020304" pitchFamily="18" charset="0"/>
                <a:cs typeface="Times New Roman" panose="02020603050405020304" pitchFamily="18" charset="0"/>
              </a:rPr>
              <a:t>p</a:t>
            </a:r>
            <a:r>
              <a:rPr lang="en-US" sz="1200" b="1" i="1" u="sng" dirty="0">
                <a:effectLst/>
                <a:latin typeface="Times New Roman" panose="02020603050405020304" pitchFamily="18" charset="0"/>
                <a:cs typeface="Times New Roman" panose="02020603050405020304" pitchFamily="18" charset="0"/>
              </a:rPr>
              <a:t>erianal and perirectal abscess</a:t>
            </a:r>
            <a:r>
              <a:rPr lang="en-US" sz="1200" b="0" i="1" u="sng" dirty="0">
                <a:solidFill>
                  <a:srgbClr val="232323"/>
                </a:solidFill>
                <a:effectLst/>
                <a:latin typeface="Noto Sans" panose="020B0502040504020204" pitchFamily="34" charset="0"/>
                <a:cs typeface="Times New Roman" panose="02020603050405020304" pitchFamily="18" charset="0"/>
              </a:rPr>
              <a:t> coverage similar to </a:t>
            </a:r>
            <a:r>
              <a:rPr lang="en-US" sz="1200" b="0" i="1" u="sng" dirty="0" err="1">
                <a:solidFill>
                  <a:srgbClr val="232323"/>
                </a:solidFill>
                <a:effectLst/>
                <a:latin typeface="Noto Sans" panose="020B0502040504020204" pitchFamily="34" charset="0"/>
                <a:cs typeface="Times New Roman" panose="02020603050405020304" pitchFamily="18" charset="0"/>
              </a:rPr>
              <a:t>abd</a:t>
            </a:r>
            <a:r>
              <a:rPr lang="en-US" sz="1200" b="0" i="1" u="sng" dirty="0">
                <a:solidFill>
                  <a:srgbClr val="232323"/>
                </a:solidFill>
                <a:effectLst/>
                <a:latin typeface="Noto Sans" panose="020B0502040504020204" pitchFamily="34" charset="0"/>
                <a:cs typeface="Times New Roman" panose="02020603050405020304" pitchFamily="18" charset="0"/>
              </a:rPr>
              <a:t> infections like diverticulitis </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37</a:t>
            </a:fld>
            <a:endParaRPr lang="en-US"/>
          </a:p>
        </p:txBody>
      </p:sp>
    </p:spTree>
    <p:extLst>
      <p:ext uri="{BB962C8B-B14F-4D97-AF65-F5344CB8AC3E}">
        <p14:creationId xmlns:p14="http://schemas.microsoft.com/office/powerpoint/2010/main" val="2810992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Emergency Medicine - Choosing Wisely Canada</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015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295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5B92"/>
                </a:solidFill>
                <a:effectLst/>
                <a:latin typeface="Noto Sans" panose="020B0502040504020204" pitchFamily="34" charset="0"/>
                <a:hlinkClick r:id="rId3"/>
              </a:rPr>
              <a:t>Delafloxacin</a:t>
            </a:r>
            <a:r>
              <a:rPr lang="en-US" sz="1200" b="0" i="0" dirty="0">
                <a:solidFill>
                  <a:srgbClr val="232323"/>
                </a:solidFill>
                <a:effectLst/>
                <a:latin typeface="Noto Sans" panose="020B0502040504020204" pitchFamily="34" charset="0"/>
              </a:rPr>
              <a:t> susceptibility should be confirmed prior to use of delafloxacin; resistance among MRSA isolates has been reported [</a:t>
            </a:r>
            <a:r>
              <a:rPr lang="en-US" sz="1200" b="0" i="0" u="none" strike="noStrike" dirty="0">
                <a:solidFill>
                  <a:srgbClr val="005B92"/>
                </a:solidFill>
                <a:effectLst/>
                <a:latin typeface="Noto Sans" panose="020B0502040504020204" pitchFamily="34" charset="0"/>
                <a:hlinkClick r:id="rId4"/>
              </a:rPr>
              <a:t>52</a:t>
            </a:r>
            <a:r>
              <a:rPr lang="en-US" sz="1200" b="0" i="0" dirty="0">
                <a:solidFill>
                  <a:srgbClr val="232323"/>
                </a:solidFill>
                <a:effectLst/>
                <a:latin typeface="Noto Sans" panose="020B0502040504020204" pitchFamily="34" charset="0"/>
              </a:rPr>
              <a:t>].</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40</a:t>
            </a:fld>
            <a:endParaRPr lang="en-US"/>
          </a:p>
        </p:txBody>
      </p:sp>
    </p:spTree>
    <p:extLst>
      <p:ext uri="{BB962C8B-B14F-4D97-AF65-F5344CB8AC3E}">
        <p14:creationId xmlns:p14="http://schemas.microsoft.com/office/powerpoint/2010/main" val="1311213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Calibri" panose="020F0502020204030204" pitchFamily="34" charset="0"/>
              </a:rPr>
              <a:t>c) doxycycline +/- amoxicillin</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41</a:t>
            </a:fld>
            <a:endParaRPr lang="en-US"/>
          </a:p>
        </p:txBody>
      </p:sp>
    </p:spTree>
    <p:extLst>
      <p:ext uri="{BB962C8B-B14F-4D97-AF65-F5344CB8AC3E}">
        <p14:creationId xmlns:p14="http://schemas.microsoft.com/office/powerpoint/2010/main" val="189030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Ketoconazole: imidazole</a:t>
            </a:r>
          </a:p>
          <a:p>
            <a:r>
              <a:rPr lang="en-US" dirty="0"/>
              <a:t>Fluconazole and itraconazole are triazoles (newer and safer)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804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 amoxicillin</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42</a:t>
            </a:fld>
            <a:endParaRPr lang="en-US"/>
          </a:p>
        </p:txBody>
      </p:sp>
    </p:spTree>
    <p:extLst>
      <p:ext uri="{BB962C8B-B14F-4D97-AF65-F5344CB8AC3E}">
        <p14:creationId xmlns:p14="http://schemas.microsoft.com/office/powerpoint/2010/main" val="400023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rPr>
              <a:t>TMP/SMX, Fluoroquinolones (e.g. Ciprofloxacin or Levofloxacin), Metronidazole and Azole Antifungals (fluconazole, voriconazole)</a:t>
            </a:r>
            <a:r>
              <a:rPr lang="en-US" sz="1800" dirty="0">
                <a:effectLst/>
                <a:latin typeface="Calibri" panose="020F0502020204030204" pitchFamily="34" charset="0"/>
                <a:ea typeface="Calibri" panose="020F0502020204030204" pitchFamily="34" charset="0"/>
              </a:rPr>
              <a:t> are among the most common antimicrobials that significantly interact with </a:t>
            </a:r>
            <a:r>
              <a:rPr lang="en-US" sz="1800" b="1" dirty="0">
                <a:effectLst/>
                <a:latin typeface="Calibri" panose="020F0502020204030204" pitchFamily="34" charset="0"/>
                <a:ea typeface="Calibri" panose="020F0502020204030204" pitchFamily="34" charset="0"/>
              </a:rPr>
              <a:t>warfarin</a:t>
            </a:r>
            <a:r>
              <a:rPr lang="en-US" sz="1800" dirty="0">
                <a:effectLst/>
                <a:latin typeface="Calibri" panose="020F0502020204030204" pitchFamily="34" charset="0"/>
                <a:ea typeface="Calibri" panose="020F0502020204030204" pitchFamily="34" charset="0"/>
              </a:rPr>
              <a:t>. If patient are started in any of these antimicrobials in the outpatient setting and are taking warfarin concomitantly, their anticoagulation provider should be alerted.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effectLst/>
                <a:latin typeface="Calibri" panose="020F0502020204030204" pitchFamily="34" charset="0"/>
                <a:ea typeface="Calibri" panose="020F0502020204030204" pitchFamily="34" charset="0"/>
              </a:rPr>
              <a:t>Disminuir</a:t>
            </a:r>
            <a:r>
              <a:rPr lang="en-US" sz="1800" dirty="0">
                <a:effectLst/>
                <a:latin typeface="Calibri" panose="020F0502020204030204" pitchFamily="34" charset="0"/>
                <a:ea typeface="Calibri" panose="020F0502020204030204" pitchFamily="34" charset="0"/>
              </a:rPr>
              <a:t>/</a:t>
            </a:r>
            <a:r>
              <a:rPr lang="en-US" sz="1800" dirty="0" err="1">
                <a:effectLst/>
                <a:latin typeface="Calibri" panose="020F0502020204030204" pitchFamily="34" charset="0"/>
                <a:ea typeface="Calibri" panose="020F0502020204030204" pitchFamily="34" charset="0"/>
              </a:rPr>
              <a:t>simplificar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43</a:t>
            </a:fld>
            <a:endParaRPr lang="en-US"/>
          </a:p>
        </p:txBody>
      </p:sp>
    </p:spTree>
    <p:extLst>
      <p:ext uri="{BB962C8B-B14F-4D97-AF65-F5344CB8AC3E}">
        <p14:creationId xmlns:p14="http://schemas.microsoft.com/office/powerpoint/2010/main" val="328507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a:t>
            </a:r>
            <a:r>
              <a:rPr lang="en-US" dirty="0" err="1"/>
              <a:t>dofetilide</a:t>
            </a:r>
            <a:r>
              <a:rPr lang="en-US" dirty="0"/>
              <a:t> concentration</a:t>
            </a:r>
            <a:endParaRPr lang="en-PR" dirty="0"/>
          </a:p>
        </p:txBody>
      </p:sp>
      <p:sp>
        <p:nvSpPr>
          <p:cNvPr id="4" name="Slide Number Placeholder 3"/>
          <p:cNvSpPr>
            <a:spLocks noGrp="1"/>
          </p:cNvSpPr>
          <p:nvPr>
            <p:ph type="sldNum" sz="quarter" idx="5"/>
          </p:nvPr>
        </p:nvSpPr>
        <p:spPr/>
        <p:txBody>
          <a:bodyPr/>
          <a:lstStyle/>
          <a:p>
            <a:fld id="{3C31BCF2-9A20-4494-AD1B-878F8C6D6F34}" type="slidenum">
              <a:rPr lang="en-US" smtClean="0"/>
              <a:t>44</a:t>
            </a:fld>
            <a:endParaRPr lang="en-US"/>
          </a:p>
        </p:txBody>
      </p:sp>
    </p:spTree>
    <p:extLst>
      <p:ext uri="{BB962C8B-B14F-4D97-AF65-F5344CB8AC3E}">
        <p14:creationId xmlns:p14="http://schemas.microsoft.com/office/powerpoint/2010/main" val="3183521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32323"/>
                </a:solidFill>
                <a:effectLst/>
                <a:latin typeface="Noto Sans" panose="020B0502040504020204" pitchFamily="34" charset="0"/>
              </a:rPr>
              <a:t>skin hyperpigmentation</a:t>
            </a:r>
            <a:r>
              <a:rPr lang="en-US" b="0" i="0" dirty="0">
                <a:solidFill>
                  <a:srgbClr val="232323"/>
                </a:solidFill>
                <a:effectLst/>
                <a:latin typeface="Noto Sans" panose="020B0502040504020204" pitchFamily="34" charset="0"/>
              </a:rPr>
              <a:t> (brown, bluish-grey, black discoloration) including nails, skin of hands, arms, legs, dorsal side of feet, interdigital areas, or around scars. </a:t>
            </a:r>
          </a:p>
          <a:p>
            <a:endParaRPr lang="en-US" b="0" i="0" dirty="0">
              <a:solidFill>
                <a:srgbClr val="232323"/>
              </a:solidFill>
              <a:effectLst/>
              <a:latin typeface="Noto Sans" panose="020B0502040504020204" pitchFamily="34" charset="0"/>
            </a:endParaRPr>
          </a:p>
          <a:p>
            <a:r>
              <a:rPr lang="en-US" b="0" i="0" dirty="0">
                <a:solidFill>
                  <a:srgbClr val="232323"/>
                </a:solidFill>
                <a:effectLst/>
                <a:latin typeface="Noto Sans" panose="020B0502040504020204" pitchFamily="34" charset="0"/>
              </a:rPr>
              <a:t>Intracranial hypertension: Intracranial hypertension (pseudotumor cerebri) has been reported; headache, blurred vision, diplopia, vision loss, and/or papilledema may occur. </a:t>
            </a:r>
            <a:endParaRPr lang="en-US" dirty="0"/>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46</a:t>
            </a:fld>
            <a:endParaRPr lang="en-US"/>
          </a:p>
        </p:txBody>
      </p:sp>
    </p:spTree>
    <p:extLst>
      <p:ext uri="{BB962C8B-B14F-4D97-AF65-F5344CB8AC3E}">
        <p14:creationId xmlns:p14="http://schemas.microsoft.com/office/powerpoint/2010/main" val="2646998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47</a:t>
            </a:fld>
            <a:endParaRPr lang="en-US"/>
          </a:p>
        </p:txBody>
      </p:sp>
    </p:spTree>
    <p:extLst>
      <p:ext uri="{BB962C8B-B14F-4D97-AF65-F5344CB8AC3E}">
        <p14:creationId xmlns:p14="http://schemas.microsoft.com/office/powerpoint/2010/main" val="399966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48</a:t>
            </a:fld>
            <a:endParaRPr lang="en-US"/>
          </a:p>
        </p:txBody>
      </p:sp>
    </p:spTree>
    <p:extLst>
      <p:ext uri="{BB962C8B-B14F-4D97-AF65-F5344CB8AC3E}">
        <p14:creationId xmlns:p14="http://schemas.microsoft.com/office/powerpoint/2010/main" val="2611987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49</a:t>
            </a:fld>
            <a:endParaRPr lang="en-US"/>
          </a:p>
        </p:txBody>
      </p:sp>
    </p:spTree>
    <p:extLst>
      <p:ext uri="{BB962C8B-B14F-4D97-AF65-F5344CB8AC3E}">
        <p14:creationId xmlns:p14="http://schemas.microsoft.com/office/powerpoint/2010/main" val="1407589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DDI oral cefuroxime: decrease cefuroxime absorption (reduced AUC)</a:t>
            </a:r>
            <a:endParaRPr lang="en-PR" dirty="0"/>
          </a:p>
        </p:txBody>
      </p:sp>
      <p:sp>
        <p:nvSpPr>
          <p:cNvPr id="4" name="Slide Number Placeholder 3"/>
          <p:cNvSpPr>
            <a:spLocks noGrp="1"/>
          </p:cNvSpPr>
          <p:nvPr>
            <p:ph type="sldNum" sz="quarter" idx="5"/>
          </p:nvPr>
        </p:nvSpPr>
        <p:spPr/>
        <p:txBody>
          <a:bodyPr/>
          <a:lstStyle/>
          <a:p>
            <a:fld id="{3C31BCF2-9A20-4494-AD1B-878F8C6D6F34}" type="slidenum">
              <a:rPr lang="en-US" smtClean="0"/>
              <a:t>50</a:t>
            </a:fld>
            <a:endParaRPr lang="en-US"/>
          </a:p>
        </p:txBody>
      </p:sp>
    </p:spTree>
    <p:extLst>
      <p:ext uri="{BB962C8B-B14F-4D97-AF65-F5344CB8AC3E}">
        <p14:creationId xmlns:p14="http://schemas.microsoft.com/office/powerpoint/2010/main" val="416671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 and D</a:t>
            </a:r>
          </a:p>
        </p:txBody>
      </p:sp>
      <p:sp>
        <p:nvSpPr>
          <p:cNvPr id="4" name="Slide Number Placeholder 3"/>
          <p:cNvSpPr>
            <a:spLocks noGrp="1"/>
          </p:cNvSpPr>
          <p:nvPr>
            <p:ph type="sldNum" sz="quarter" idx="5"/>
          </p:nvPr>
        </p:nvSpPr>
        <p:spPr/>
        <p:txBody>
          <a:bodyPr/>
          <a:lstStyle/>
          <a:p>
            <a:fld id="{3C31BCF2-9A20-4494-AD1B-878F8C6D6F34}" type="slidenum">
              <a:rPr lang="en-US" smtClean="0"/>
              <a:t>51</a:t>
            </a:fld>
            <a:endParaRPr lang="en-US"/>
          </a:p>
        </p:txBody>
      </p:sp>
    </p:spTree>
    <p:extLst>
      <p:ext uri="{BB962C8B-B14F-4D97-AF65-F5344CB8AC3E}">
        <p14:creationId xmlns:p14="http://schemas.microsoft.com/office/powerpoint/2010/main" val="2159588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54</a:t>
            </a:fld>
            <a:endParaRPr lang="en-US"/>
          </a:p>
        </p:txBody>
      </p:sp>
    </p:spTree>
    <p:extLst>
      <p:ext uri="{BB962C8B-B14F-4D97-AF65-F5344CB8AC3E}">
        <p14:creationId xmlns:p14="http://schemas.microsoft.com/office/powerpoint/2010/main" val="2339229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For chronic infections, treat for 3 days after resolution of rash</a:t>
            </a:r>
          </a:p>
          <a:p>
            <a:endParaRPr lang="en-US" dirty="0"/>
          </a:p>
          <a:p>
            <a:r>
              <a:rPr lang="en-US" dirty="0"/>
              <a:t>Tinea incognito : no scales, may be due to use of emollients including steroids, e.g. ointments</a:t>
            </a:r>
          </a:p>
          <a:p>
            <a:endParaRPr lang="en-US" dirty="0"/>
          </a:p>
          <a:p>
            <a:endParaRPr lang="en-US" dirty="0"/>
          </a:p>
          <a:p>
            <a:r>
              <a:rPr lang="en-US" dirty="0"/>
              <a:t>Tinea barbae, capitis, </a:t>
            </a:r>
            <a:r>
              <a:rPr lang="en-US" dirty="0" err="1"/>
              <a:t>faciei</a:t>
            </a:r>
            <a:r>
              <a:rPr lang="en-US" dirty="0"/>
              <a:t>, </a:t>
            </a:r>
            <a:r>
              <a:rPr lang="en-US" dirty="0" err="1"/>
              <a:t>manuum</a:t>
            </a:r>
            <a:endParaRPr lang="en-US" dirty="0"/>
          </a:p>
          <a:p>
            <a:endParaRPr lang="en-US" dirty="0"/>
          </a:p>
          <a:p>
            <a:r>
              <a:rPr lang="en-US" dirty="0"/>
              <a:t>Aluminum acetate soak Dome </a:t>
            </a:r>
            <a:r>
              <a:rPr lang="en-US" dirty="0" err="1"/>
              <a:t>boro</a:t>
            </a:r>
            <a:r>
              <a:rPr lang="en-US" dirty="0"/>
              <a:t> , </a:t>
            </a:r>
            <a:r>
              <a:rPr lang="en-US" dirty="0" err="1"/>
              <a:t>Burow</a:t>
            </a:r>
            <a:r>
              <a:rPr lang="en-US" dirty="0"/>
              <a:t> solution to decrease acute itching and </a:t>
            </a:r>
            <a:r>
              <a:rPr lang="en-US" dirty="0" err="1"/>
              <a:t>eazemateous</a:t>
            </a:r>
            <a:r>
              <a:rPr lang="en-US" dirty="0"/>
              <a:t> reactions</a:t>
            </a:r>
          </a:p>
          <a:p>
            <a:endParaRPr lang="en-US" dirty="0"/>
          </a:p>
          <a:p>
            <a:endParaRPr lang="en-US" dirty="0"/>
          </a:p>
          <a:p>
            <a:pPr algn="l"/>
            <a:r>
              <a:rPr lang="en-US" dirty="0" err="1"/>
              <a:t>Onychomicosis</a:t>
            </a:r>
            <a:r>
              <a:rPr lang="en-US" dirty="0"/>
              <a:t>: </a:t>
            </a:r>
            <a:r>
              <a:rPr lang="en-US" b="0" i="0" dirty="0">
                <a:solidFill>
                  <a:srgbClr val="232323"/>
                </a:solidFill>
                <a:effectLst/>
                <a:latin typeface="Noto Sans" panose="020B0502040504020204" pitchFamily="34" charset="0"/>
              </a:rPr>
              <a:t>Thick, dystrophic nails can make it difficult for patients to trim nails and may lead to pain during ambulation. The removal of hyperkeratotic nail debris may help to ameliorate these symptoms.</a:t>
            </a:r>
          </a:p>
          <a:p>
            <a:pPr algn="l"/>
            <a:r>
              <a:rPr lang="en-US" b="0" i="0" dirty="0">
                <a:solidFill>
                  <a:srgbClr val="232323"/>
                </a:solidFill>
                <a:effectLst/>
                <a:latin typeface="Noto Sans" panose="020B0502040504020204" pitchFamily="34" charset="0"/>
              </a:rPr>
              <a:t>Topical </a:t>
            </a:r>
            <a:r>
              <a:rPr lang="en-US" b="0" i="0" u="none" strike="noStrike" dirty="0">
                <a:solidFill>
                  <a:srgbClr val="005B92"/>
                </a:solidFill>
                <a:effectLst/>
                <a:latin typeface="Noto Sans" panose="020B0502040504020204" pitchFamily="34" charset="0"/>
                <a:hlinkClick r:id="rId3"/>
              </a:rPr>
              <a:t>urea</a:t>
            </a:r>
            <a:r>
              <a:rPr lang="en-US" b="0" i="0" dirty="0">
                <a:solidFill>
                  <a:srgbClr val="232323"/>
                </a:solidFill>
                <a:effectLst/>
                <a:latin typeface="Noto Sans" panose="020B0502040504020204" pitchFamily="34" charset="0"/>
              </a:rPr>
              <a:t> is a keratolytic agent that we have found useful for this purpose in patients who forgo antifungal treatment and as an adjunctive measure in those who proceed with treatment </a:t>
            </a:r>
          </a:p>
          <a:p>
            <a:endParaRPr lang="en-US" dirty="0"/>
          </a:p>
          <a:p>
            <a:endParaRPr lang="en-US" dirty="0"/>
          </a:p>
          <a:p>
            <a:r>
              <a:rPr lang="en-US" dirty="0"/>
              <a:t>Antifungal powder to shoes</a:t>
            </a:r>
          </a:p>
          <a:p>
            <a:endParaRPr lang="en-US" dirty="0"/>
          </a:p>
          <a:p>
            <a:endParaRPr lang="en-US" dirty="0"/>
          </a:p>
          <a:p>
            <a:pPr lvl="1"/>
            <a:r>
              <a:rPr lang="en-US" sz="1200" dirty="0">
                <a:latin typeface="Times New Roman" panose="02020603050405020304" pitchFamily="18" charset="0"/>
                <a:cs typeface="Times New Roman" panose="02020603050405020304" pitchFamily="18" charset="0"/>
              </a:rPr>
              <a:t>terbinafine 1% cream 4-6 weeks</a:t>
            </a:r>
          </a:p>
          <a:p>
            <a:pPr lvl="1"/>
            <a:r>
              <a:rPr lang="en-US" sz="1200" dirty="0">
                <a:latin typeface="Times New Roman" panose="02020603050405020304" pitchFamily="18" charset="0"/>
                <a:cs typeface="Times New Roman" panose="02020603050405020304" pitchFamily="18" charset="0"/>
              </a:rPr>
              <a:t>topical azoles (e.g. econazole, clotrimazole, ketoconazole) 4-6 weeks</a:t>
            </a:r>
          </a:p>
          <a:p>
            <a:pPr lvl="1"/>
            <a:r>
              <a:rPr lang="en-US" sz="1200" dirty="0">
                <a:latin typeface="Times New Roman" panose="02020603050405020304" pitchFamily="18" charset="0"/>
                <a:cs typeface="Times New Roman" panose="02020603050405020304" pitchFamily="18" charset="0"/>
              </a:rPr>
              <a:t>ciclopirox gel/cream 0.77% 1-4 weeks</a:t>
            </a:r>
          </a:p>
          <a:p>
            <a:pPr lvl="1"/>
            <a:r>
              <a:rPr lang="en-US" sz="1200" dirty="0">
                <a:latin typeface="Times New Roman" panose="02020603050405020304" pitchFamily="18" charset="0"/>
                <a:cs typeface="Times New Roman" panose="02020603050405020304" pitchFamily="18" charset="0"/>
              </a:rPr>
              <a:t>Tolnaftate 1%</a:t>
            </a:r>
          </a:p>
          <a:p>
            <a:pPr lvl="1"/>
            <a:r>
              <a:rPr lang="en-US" sz="1200" dirty="0">
                <a:latin typeface="Times New Roman" panose="02020603050405020304" pitchFamily="18" charset="0"/>
                <a:cs typeface="Times New Roman" panose="02020603050405020304" pitchFamily="18" charset="0"/>
              </a:rPr>
              <a:t>butenafine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3405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latin typeface="Noto Sans" panose="020B0502040504020204" pitchFamily="34" charset="0"/>
              </a:rPr>
              <a:t>We do not favor administration of probiotics for prevention of CDI, in agreement with society guidelines [</a:t>
            </a:r>
            <a:r>
              <a:rPr lang="en-US" b="0" i="0" u="none" strike="noStrike" dirty="0">
                <a:solidFill>
                  <a:srgbClr val="005B92"/>
                </a:solidFill>
                <a:effectLst/>
                <a:latin typeface="Noto Sans" panose="020B0502040504020204" pitchFamily="34" charset="0"/>
                <a:hlinkClick r:id="rId3"/>
              </a:rPr>
              <a:t>2,3</a:t>
            </a:r>
            <a:r>
              <a:rPr lang="en-US" b="0" i="0" dirty="0">
                <a:solidFill>
                  <a:srgbClr val="232323"/>
                </a:solidFill>
                <a:effectLst/>
                <a:latin typeface="Noto Sans" panose="020B0502040504020204" pitchFamily="34" charset="0"/>
              </a:rPr>
              <a:t>]. There are multiple studies of various probiotics for CDI prevention; the data are highly inconsistent [</a:t>
            </a:r>
            <a:r>
              <a:rPr lang="en-US" b="0" i="0" u="none" strike="noStrike" dirty="0">
                <a:solidFill>
                  <a:srgbClr val="005B92"/>
                </a:solidFill>
                <a:effectLst/>
                <a:latin typeface="Noto Sans" panose="020B0502040504020204" pitchFamily="34" charset="0"/>
                <a:hlinkClick r:id="rId4"/>
              </a:rPr>
              <a:t>100,101,122-128</a:t>
            </a:r>
            <a:r>
              <a:rPr lang="en-US" b="0" i="0" dirty="0">
                <a:solidFill>
                  <a:srgbClr val="232323"/>
                </a:solidFill>
                <a:effectLst/>
                <a:latin typeface="Noto Sans" panose="020B0502040504020204" pitchFamily="34" charset="0"/>
              </a:rPr>
              <a:t>]. An important flaw of the meta-analyses is that they erroneously refer to "probiotics" as a single entity; however, no single probiotic agent has shown reliable or reproducible efficacy for prevention of CDI (even </a:t>
            </a:r>
            <a:r>
              <a:rPr lang="en-US" b="0" i="0" u="none" strike="noStrike" dirty="0">
                <a:solidFill>
                  <a:srgbClr val="005B92"/>
                </a:solidFill>
                <a:effectLst/>
                <a:latin typeface="Noto Sans" panose="020B0502040504020204" pitchFamily="34" charset="0"/>
                <a:hlinkClick r:id="rId5"/>
              </a:rPr>
              <a:t>Saccharomyces </a:t>
            </a:r>
            <a:r>
              <a:rPr lang="en-US" b="0" i="0" u="none" strike="noStrike" dirty="0" err="1">
                <a:solidFill>
                  <a:srgbClr val="005B92"/>
                </a:solidFill>
                <a:effectLst/>
                <a:latin typeface="Noto Sans" panose="020B0502040504020204" pitchFamily="34" charset="0"/>
                <a:hlinkClick r:id="rId5"/>
              </a:rPr>
              <a:t>boulardii</a:t>
            </a:r>
            <a:r>
              <a:rPr lang="en-US" b="0" i="0" dirty="0">
                <a:solidFill>
                  <a:srgbClr val="232323"/>
                </a:solidFill>
                <a:effectLst/>
                <a:latin typeface="Noto Sans" panose="020B0502040504020204" pitchFamily="34" charset="0"/>
              </a:rPr>
              <a:t> or </a:t>
            </a:r>
            <a:r>
              <a:rPr lang="en-US" b="0" i="0" u="none" strike="noStrike" dirty="0">
                <a:solidFill>
                  <a:srgbClr val="005B92"/>
                </a:solidFill>
                <a:effectLst/>
                <a:latin typeface="Noto Sans" panose="020B0502040504020204" pitchFamily="34" charset="0"/>
                <a:hlinkClick r:id="rId6"/>
              </a:rPr>
              <a:t>Lactobacillus</a:t>
            </a:r>
            <a:r>
              <a:rPr lang="en-US" b="0" i="0" dirty="0">
                <a:solidFill>
                  <a:srgbClr val="232323"/>
                </a:solidFill>
                <a:effectLst/>
                <a:latin typeface="Noto Sans" panose="020B0502040504020204" pitchFamily="34" charset="0"/>
              </a:rPr>
              <a:t> GG, which are the best studied).</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55</a:t>
            </a:fld>
            <a:endParaRPr lang="en-US"/>
          </a:p>
        </p:txBody>
      </p:sp>
    </p:spTree>
    <p:extLst>
      <p:ext uri="{BB962C8B-B14F-4D97-AF65-F5344CB8AC3E}">
        <p14:creationId xmlns:p14="http://schemas.microsoft.com/office/powerpoint/2010/main" val="431325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Doxy covers vibrio species in water exposure</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57</a:t>
            </a:fld>
            <a:endParaRPr lang="en-US"/>
          </a:p>
        </p:txBody>
      </p:sp>
    </p:spTree>
    <p:extLst>
      <p:ext uri="{BB962C8B-B14F-4D97-AF65-F5344CB8AC3E}">
        <p14:creationId xmlns:p14="http://schemas.microsoft.com/office/powerpoint/2010/main" val="87003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Sacral/perineal area Tx similar to </a:t>
            </a:r>
            <a:r>
              <a:rPr lang="en-US" sz="1200" dirty="0">
                <a:latin typeface="Times New Roman" panose="02020603050405020304" pitchFamily="18" charset="0"/>
                <a:cs typeface="Times New Roman" panose="02020603050405020304" pitchFamily="18" charset="0"/>
              </a:rPr>
              <a:t>C</a:t>
            </a:r>
            <a:r>
              <a:rPr lang="en-US" sz="1200" i="0" dirty="0">
                <a:effectLst/>
                <a:latin typeface="Times New Roman" panose="02020603050405020304" pitchFamily="18" charset="0"/>
                <a:cs typeface="Times New Roman" panose="02020603050405020304" pitchFamily="18" charset="0"/>
              </a:rPr>
              <a:t>ellulitis + Severe </a:t>
            </a:r>
            <a:r>
              <a:rPr lang="en-US" sz="1200" dirty="0">
                <a:latin typeface="Times New Roman" panose="02020603050405020304" pitchFamily="18" charset="0"/>
                <a:cs typeface="Times New Roman" panose="02020603050405020304" pitchFamily="18" charset="0"/>
              </a:rPr>
              <a:t>S</a:t>
            </a:r>
            <a:r>
              <a:rPr lang="en-US" sz="1200" i="0" dirty="0">
                <a:effectLst/>
                <a:latin typeface="Times New Roman" panose="02020603050405020304" pitchFamily="18" charset="0"/>
                <a:cs typeface="Times New Roman" panose="02020603050405020304" pitchFamily="18" charset="0"/>
              </a:rPr>
              <a:t>epsis or Immunocompromised</a:t>
            </a:r>
          </a:p>
          <a:p>
            <a:endParaRPr lang="en-US" sz="1200" i="0" dirty="0">
              <a:effectLst/>
              <a:latin typeface="Times New Roman" panose="02020603050405020304" pitchFamily="18" charset="0"/>
              <a:cs typeface="Times New Roman" panose="02020603050405020304" pitchFamily="18" charset="0"/>
            </a:endParaRPr>
          </a:p>
          <a:p>
            <a:r>
              <a:rPr lang="en-US" sz="1200" i="0" dirty="0">
                <a:effectLst/>
                <a:latin typeface="Times New Roman" panose="02020603050405020304" pitchFamily="18" charset="0"/>
                <a:cs typeface="Times New Roman" panose="02020603050405020304" pitchFamily="18" charset="0"/>
              </a:rPr>
              <a:t>Other PU related cellulitis mild (outpatient management) will be Tx depending of MRSA  vs non-MRSA coverage needed</a:t>
            </a:r>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59</a:t>
            </a:fld>
            <a:endParaRPr lang="en-US"/>
          </a:p>
        </p:txBody>
      </p:sp>
    </p:spTree>
    <p:extLst>
      <p:ext uri="{BB962C8B-B14F-4D97-AF65-F5344CB8AC3E}">
        <p14:creationId xmlns:p14="http://schemas.microsoft.com/office/powerpoint/2010/main" val="35640577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232323"/>
                </a:solidFill>
                <a:effectLst/>
                <a:latin typeface="Noto Sans" panose="020B0502040504020204" pitchFamily="34" charset="0"/>
              </a:rPr>
              <a:t>Risk factors</a:t>
            </a:r>
            <a:r>
              <a:rPr lang="en-US" b="0" i="0" dirty="0">
                <a:solidFill>
                  <a:srgbClr val="232323"/>
                </a:solidFill>
                <a:effectLst/>
                <a:latin typeface="Noto Sans" panose="020B0502040504020204" pitchFamily="34" charset="0"/>
              </a:rPr>
              <a:t>: aneurysm </a:t>
            </a:r>
          </a:p>
          <a:p>
            <a:pPr algn="l"/>
            <a:r>
              <a:rPr lang="en-US" b="0" i="0" dirty="0">
                <a:solidFill>
                  <a:srgbClr val="232323"/>
                </a:solidFill>
                <a:effectLst/>
                <a:latin typeface="Noto Sans" panose="020B0502040504020204" pitchFamily="34" charset="0"/>
              </a:rPr>
              <a:t>• Older adults with peripheral vascular disease or a history of aneurysms, atherosclerosis, hypertension, or genetic conditions predisposing to aortic aneurysm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Marfan syndrome, Ehlers-Danlos syndrome) (</a:t>
            </a:r>
            <a:r>
              <a:rPr lang="en-US" b="0" i="0" u="none" strike="noStrike" dirty="0">
                <a:solidFill>
                  <a:srgbClr val="005B92"/>
                </a:solidFill>
                <a:effectLst/>
                <a:latin typeface="Noto Sans" panose="020B0502040504020204" pitchFamily="34" charset="0"/>
                <a:hlinkClick r:id="rId3"/>
              </a:rPr>
              <a:t>Ref</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 Longer courses of therapy (&gt;14 days) (</a:t>
            </a:r>
            <a:r>
              <a:rPr lang="en-US" b="0" i="0" u="none" strike="noStrike" dirty="0">
                <a:solidFill>
                  <a:srgbClr val="005B92"/>
                </a:solidFill>
                <a:effectLst/>
                <a:latin typeface="Noto Sans" panose="020B0502040504020204" pitchFamily="34" charset="0"/>
                <a:hlinkClick r:id="rId3"/>
              </a:rPr>
              <a:t>Ref</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 Severe emotional or physical stress has been correlated to the onset of pain</a:t>
            </a:r>
          </a:p>
          <a:p>
            <a:r>
              <a:rPr lang="en-US" dirty="0"/>
              <a:t>Onset delayed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8011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232323"/>
                </a:solidFill>
                <a:effectLst/>
                <a:latin typeface="Noto Sans" panose="020B0502040504020204" pitchFamily="34" charset="0"/>
              </a:rPr>
              <a:t>Risk factors</a:t>
            </a:r>
            <a:r>
              <a:rPr lang="en-US" b="0" i="0" dirty="0">
                <a:solidFill>
                  <a:srgbClr val="232323"/>
                </a:solidFill>
                <a:effectLst/>
                <a:latin typeface="Noto Sans" panose="020B0502040504020204" pitchFamily="34" charset="0"/>
              </a:rPr>
              <a:t>: aneurysm </a:t>
            </a:r>
          </a:p>
          <a:p>
            <a:pPr algn="l"/>
            <a:r>
              <a:rPr lang="en-US" b="0" i="0" dirty="0">
                <a:solidFill>
                  <a:srgbClr val="232323"/>
                </a:solidFill>
                <a:effectLst/>
                <a:latin typeface="Noto Sans" panose="020B0502040504020204" pitchFamily="34" charset="0"/>
              </a:rPr>
              <a:t>• Older adults with peripheral vascular disease or a history of aneurysms, atherosclerosis, hypertension, or genetic conditions predisposing to aortic aneurysm (</a:t>
            </a:r>
            <a:r>
              <a:rPr lang="en-US" b="0" i="0" dirty="0" err="1">
                <a:solidFill>
                  <a:srgbClr val="232323"/>
                </a:solidFill>
                <a:effectLst/>
                <a:latin typeface="Noto Sans" panose="020B0502040504020204" pitchFamily="34" charset="0"/>
              </a:rPr>
              <a:t>eg</a:t>
            </a:r>
            <a:r>
              <a:rPr lang="en-US" b="0" i="0" dirty="0">
                <a:solidFill>
                  <a:srgbClr val="232323"/>
                </a:solidFill>
                <a:effectLst/>
                <a:latin typeface="Noto Sans" panose="020B0502040504020204" pitchFamily="34" charset="0"/>
              </a:rPr>
              <a:t>, Marfan syndrome, Ehlers-Danlos syndrome) (</a:t>
            </a:r>
            <a:r>
              <a:rPr lang="en-US" b="0" i="0" u="none" strike="noStrike" dirty="0">
                <a:solidFill>
                  <a:srgbClr val="005B92"/>
                </a:solidFill>
                <a:effectLst/>
                <a:latin typeface="Noto Sans" panose="020B0502040504020204" pitchFamily="34" charset="0"/>
                <a:hlinkClick r:id="rId3"/>
              </a:rPr>
              <a:t>Ref</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 Longer courses of therapy (&gt;14 days) (</a:t>
            </a:r>
            <a:r>
              <a:rPr lang="en-US" b="0" i="0" u="none" strike="noStrike" dirty="0">
                <a:solidFill>
                  <a:srgbClr val="005B92"/>
                </a:solidFill>
                <a:effectLst/>
                <a:latin typeface="Noto Sans" panose="020B0502040504020204" pitchFamily="34" charset="0"/>
                <a:hlinkClick r:id="rId3"/>
              </a:rPr>
              <a:t>Ref</a:t>
            </a:r>
            <a:r>
              <a:rPr lang="en-US" b="0" i="0" dirty="0">
                <a:solidFill>
                  <a:srgbClr val="232323"/>
                </a:solidFill>
                <a:effectLst/>
                <a:latin typeface="Noto Sans" panose="020B0502040504020204" pitchFamily="34" charset="0"/>
              </a:rPr>
              <a:t>)</a:t>
            </a:r>
          </a:p>
          <a:p>
            <a:pPr algn="l"/>
            <a:r>
              <a:rPr lang="en-US" b="0" i="0" dirty="0">
                <a:solidFill>
                  <a:srgbClr val="232323"/>
                </a:solidFill>
                <a:effectLst/>
                <a:latin typeface="Noto Sans" panose="020B0502040504020204" pitchFamily="34" charset="0"/>
              </a:rPr>
              <a:t>• Severe emotional or physical stress has been correlated to the onset of pain</a:t>
            </a:r>
          </a:p>
          <a:p>
            <a:r>
              <a:rPr lang="en-US" dirty="0"/>
              <a:t>Onset delayed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887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people with recurrences, repeating Tx in spring prior to sun exposure and consider monthly prophylaxis during the summer months.</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62</a:t>
            </a:fld>
            <a:endParaRPr lang="en-US"/>
          </a:p>
        </p:txBody>
      </p:sp>
    </p:spTree>
    <p:extLst>
      <p:ext uri="{BB962C8B-B14F-4D97-AF65-F5344CB8AC3E}">
        <p14:creationId xmlns:p14="http://schemas.microsoft.com/office/powerpoint/2010/main" val="25562421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people with recurrences, repeating Tx in spring prior to sun exposure and consider monthly prophylaxis during the summer months.</a:t>
            </a:r>
          </a:p>
          <a:p>
            <a:endParaRPr lang="en-US" dirty="0"/>
          </a:p>
        </p:txBody>
      </p:sp>
      <p:sp>
        <p:nvSpPr>
          <p:cNvPr id="4" name="Slide Number Placeholder 3"/>
          <p:cNvSpPr>
            <a:spLocks noGrp="1"/>
          </p:cNvSpPr>
          <p:nvPr>
            <p:ph type="sldNum" sz="quarter" idx="5"/>
          </p:nvPr>
        </p:nvSpPr>
        <p:spPr/>
        <p:txBody>
          <a:bodyPr/>
          <a:lstStyle/>
          <a:p>
            <a:fld id="{3C31BCF2-9A20-4494-AD1B-878F8C6D6F34}" type="slidenum">
              <a:rPr lang="en-US" smtClean="0"/>
              <a:t>63</a:t>
            </a:fld>
            <a:endParaRPr lang="en-US"/>
          </a:p>
        </p:txBody>
      </p:sp>
    </p:spTree>
    <p:extLst>
      <p:ext uri="{BB962C8B-B14F-4D97-AF65-F5344CB8AC3E}">
        <p14:creationId xmlns:p14="http://schemas.microsoft.com/office/powerpoint/2010/main" val="178364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Aluminum acetate soak Dome </a:t>
            </a:r>
            <a:r>
              <a:rPr lang="en-US" dirty="0" err="1"/>
              <a:t>boro</a:t>
            </a:r>
            <a:r>
              <a:rPr lang="en-US" dirty="0"/>
              <a:t> , </a:t>
            </a:r>
            <a:r>
              <a:rPr lang="en-US" dirty="0" err="1"/>
              <a:t>Burow</a:t>
            </a:r>
            <a:r>
              <a:rPr lang="en-US" dirty="0"/>
              <a:t> solution to decrease acute itching and </a:t>
            </a:r>
            <a:r>
              <a:rPr lang="en-US" dirty="0" err="1"/>
              <a:t>eazemateous</a:t>
            </a:r>
            <a:r>
              <a:rPr lang="en-US" dirty="0"/>
              <a:t> reactions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Antifungal powder to shoes</a:t>
            </a:r>
          </a:p>
          <a:p>
            <a:endParaRPr lang="en-US" dirty="0"/>
          </a:p>
          <a:p>
            <a:endParaRPr lang="en-US" dirty="0"/>
          </a:p>
          <a:p>
            <a:r>
              <a:rPr lang="en-US" dirty="0"/>
              <a:t>Tinea incognito : no scales, may be due to use of emollients including steroids, e.g. ointments</a:t>
            </a:r>
          </a:p>
          <a:p>
            <a:endParaRPr lang="en-US" dirty="0"/>
          </a:p>
          <a:p>
            <a:r>
              <a:rPr lang="en-US" dirty="0"/>
              <a:t>Tinea barbae, capitis, </a:t>
            </a:r>
            <a:r>
              <a:rPr lang="en-US" dirty="0" err="1"/>
              <a:t>faciei</a:t>
            </a:r>
            <a:r>
              <a:rPr lang="en-US" dirty="0"/>
              <a:t>, </a:t>
            </a:r>
            <a:r>
              <a:rPr lang="en-US" dirty="0" err="1"/>
              <a:t>manuum</a:t>
            </a:r>
            <a:endParaRPr lang="en-US" dirty="0"/>
          </a:p>
          <a:p>
            <a:endParaRPr lang="en-US" dirty="0"/>
          </a:p>
          <a:p>
            <a:endParaRPr lang="en-US" dirty="0"/>
          </a:p>
          <a:p>
            <a:pPr algn="l"/>
            <a:r>
              <a:rPr lang="en-US" dirty="0" err="1"/>
              <a:t>Onychomicosis</a:t>
            </a:r>
            <a:r>
              <a:rPr lang="en-US" dirty="0"/>
              <a:t>: </a:t>
            </a:r>
            <a:r>
              <a:rPr lang="en-US" b="0" i="0" dirty="0">
                <a:solidFill>
                  <a:srgbClr val="232323"/>
                </a:solidFill>
                <a:effectLst/>
                <a:latin typeface="Noto Sans" panose="020B0502040504020204" pitchFamily="34" charset="0"/>
              </a:rPr>
              <a:t>Thick, dystrophic nails can make it difficult for patients to trim nails and may lead to pain during ambulation. The removal of hyperkeratotic nail debris may help to ameliorate these symptoms.</a:t>
            </a:r>
          </a:p>
          <a:p>
            <a:pPr algn="l"/>
            <a:r>
              <a:rPr lang="en-US" b="0" i="0" dirty="0">
                <a:solidFill>
                  <a:srgbClr val="232323"/>
                </a:solidFill>
                <a:effectLst/>
                <a:latin typeface="Noto Sans" panose="020B0502040504020204" pitchFamily="34" charset="0"/>
              </a:rPr>
              <a:t>Topical </a:t>
            </a:r>
            <a:r>
              <a:rPr lang="en-US" b="0" i="0" u="none" strike="noStrike" dirty="0">
                <a:solidFill>
                  <a:srgbClr val="005B92"/>
                </a:solidFill>
                <a:effectLst/>
                <a:latin typeface="Noto Sans" panose="020B0502040504020204" pitchFamily="34" charset="0"/>
                <a:hlinkClick r:id="rId3"/>
              </a:rPr>
              <a:t>urea</a:t>
            </a:r>
            <a:r>
              <a:rPr lang="en-US" b="0" i="0" dirty="0">
                <a:solidFill>
                  <a:srgbClr val="232323"/>
                </a:solidFill>
                <a:effectLst/>
                <a:latin typeface="Noto Sans" panose="020B0502040504020204" pitchFamily="34" charset="0"/>
              </a:rPr>
              <a:t> is a keratolytic agent that we have found useful for this purpose in patients who forgo antifungal treatment and as an adjunctive measure in those who proceed with treatment </a:t>
            </a:r>
          </a:p>
          <a:p>
            <a:endParaRPr lang="en-US" dirty="0"/>
          </a:p>
          <a:p>
            <a:endParaRPr lang="en-US" dirty="0"/>
          </a:p>
          <a:p>
            <a:pPr lvl="1"/>
            <a:r>
              <a:rPr lang="en-US" sz="1200" dirty="0">
                <a:latin typeface="Times New Roman" panose="02020603050405020304" pitchFamily="18" charset="0"/>
                <a:cs typeface="Times New Roman" panose="02020603050405020304" pitchFamily="18" charset="0"/>
              </a:rPr>
              <a:t>terbinafine 1% cream 4-6 weeks</a:t>
            </a:r>
          </a:p>
          <a:p>
            <a:pPr lvl="1"/>
            <a:r>
              <a:rPr lang="en-US" sz="1200" dirty="0">
                <a:latin typeface="Times New Roman" panose="02020603050405020304" pitchFamily="18" charset="0"/>
                <a:cs typeface="Times New Roman" panose="02020603050405020304" pitchFamily="18" charset="0"/>
              </a:rPr>
              <a:t>topical azoles (e.g. econazole, clotrimazole, ketoconazole) 4-6 weeks</a:t>
            </a:r>
          </a:p>
          <a:p>
            <a:pPr lvl="1"/>
            <a:r>
              <a:rPr lang="en-US" sz="1200" dirty="0">
                <a:latin typeface="Times New Roman" panose="02020603050405020304" pitchFamily="18" charset="0"/>
                <a:cs typeface="Times New Roman" panose="02020603050405020304" pitchFamily="18" charset="0"/>
              </a:rPr>
              <a:t>ciclopirox gel/cream 0.77% 1-4 weeks</a:t>
            </a:r>
          </a:p>
          <a:p>
            <a:pPr lvl="1"/>
            <a:r>
              <a:rPr lang="en-US" sz="1200" dirty="0">
                <a:latin typeface="Times New Roman" panose="02020603050405020304" pitchFamily="18" charset="0"/>
                <a:cs typeface="Times New Roman" panose="02020603050405020304" pitchFamily="18" charset="0"/>
              </a:rPr>
              <a:t>Tolnaftate 1%</a:t>
            </a:r>
          </a:p>
          <a:p>
            <a:pPr lvl="1"/>
            <a:r>
              <a:rPr lang="en-US" sz="1200" dirty="0">
                <a:latin typeface="Times New Roman" panose="02020603050405020304" pitchFamily="18" charset="0"/>
                <a:cs typeface="Times New Roman" panose="02020603050405020304" pitchFamily="18" charset="0"/>
              </a:rPr>
              <a:t>butenafine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13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occlusive footwear increase risk of infection</a:t>
            </a:r>
          </a:p>
          <a:p>
            <a:endParaRPr lang="en-US" dirty="0"/>
          </a:p>
          <a:p>
            <a:pPr algn="l"/>
            <a:r>
              <a:rPr lang="en-US" dirty="0" err="1"/>
              <a:t>Onychomicosis</a:t>
            </a:r>
            <a:r>
              <a:rPr lang="en-US" dirty="0"/>
              <a:t>: </a:t>
            </a:r>
            <a:r>
              <a:rPr lang="en-US" b="0" i="0" dirty="0">
                <a:solidFill>
                  <a:srgbClr val="232323"/>
                </a:solidFill>
                <a:effectLst/>
                <a:latin typeface="Noto Sans" panose="020B0502040504020204" pitchFamily="34" charset="0"/>
              </a:rPr>
              <a:t>Thick, dystrophic nails can make it difficult for patients to trim nails and may lead to pain during ambulation. The removal of hyperkeratotic nail debris may help to ameliorate these symptoms.</a:t>
            </a:r>
          </a:p>
          <a:p>
            <a:pPr algn="l"/>
            <a:r>
              <a:rPr lang="en-US" b="0" i="0" dirty="0">
                <a:solidFill>
                  <a:srgbClr val="232323"/>
                </a:solidFill>
                <a:effectLst/>
                <a:latin typeface="Noto Sans" panose="020B0502040504020204" pitchFamily="34" charset="0"/>
              </a:rPr>
              <a:t>Topical </a:t>
            </a:r>
            <a:r>
              <a:rPr lang="en-US" b="0" i="0" u="none" strike="noStrike" dirty="0">
                <a:solidFill>
                  <a:srgbClr val="005B92"/>
                </a:solidFill>
                <a:effectLst/>
                <a:latin typeface="Noto Sans" panose="020B0502040504020204" pitchFamily="34" charset="0"/>
                <a:hlinkClick r:id="rId3"/>
              </a:rPr>
              <a:t>urea</a:t>
            </a:r>
            <a:r>
              <a:rPr lang="en-US" b="0" i="0" dirty="0">
                <a:solidFill>
                  <a:srgbClr val="232323"/>
                </a:solidFill>
                <a:effectLst/>
                <a:latin typeface="Noto Sans" panose="020B0502040504020204" pitchFamily="34" charset="0"/>
              </a:rPr>
              <a:t> is a keratolytic agent that we have found useful for this purpose in patients who forgo antifungal treatment and as an adjunctive measure in those who proceed with treatment </a:t>
            </a:r>
          </a:p>
          <a:p>
            <a:endParaRPr lang="en-US" dirty="0"/>
          </a:p>
          <a:p>
            <a:endParaRPr lang="en-US" dirty="0"/>
          </a:p>
          <a:p>
            <a:r>
              <a:rPr lang="en-US" dirty="0"/>
              <a:t>Antifungal powder to shoes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27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Fluconazole may be used longer Tx</a:t>
            </a:r>
          </a:p>
          <a:p>
            <a:r>
              <a:rPr lang="en-US" dirty="0"/>
              <a:t>Griseofulvin may be used  longer Tx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occlusive footwear increase risk of infection</a:t>
            </a:r>
          </a:p>
          <a:p>
            <a:endParaRPr lang="en-US" dirty="0"/>
          </a:p>
          <a:p>
            <a:pPr algn="l"/>
            <a:r>
              <a:rPr lang="en-US" dirty="0" err="1"/>
              <a:t>Onychomicosis</a:t>
            </a:r>
            <a:r>
              <a:rPr lang="en-US" dirty="0"/>
              <a:t>: </a:t>
            </a:r>
            <a:r>
              <a:rPr lang="en-US" b="0" i="0" dirty="0">
                <a:solidFill>
                  <a:srgbClr val="232323"/>
                </a:solidFill>
                <a:effectLst/>
                <a:latin typeface="Noto Sans" panose="020B0502040504020204" pitchFamily="34" charset="0"/>
              </a:rPr>
              <a:t>Thick, dystrophic nails can make it difficult for patients to trim nails and may lead to pain during ambulation. The removal of hyperkeratotic nail debris may help to ameliorate these symptoms.</a:t>
            </a:r>
          </a:p>
          <a:p>
            <a:pPr algn="l"/>
            <a:r>
              <a:rPr lang="en-US" b="0" i="0" dirty="0">
                <a:solidFill>
                  <a:srgbClr val="232323"/>
                </a:solidFill>
                <a:effectLst/>
                <a:latin typeface="Noto Sans" panose="020B0502040504020204" pitchFamily="34" charset="0"/>
              </a:rPr>
              <a:t>Topical </a:t>
            </a:r>
            <a:r>
              <a:rPr lang="en-US" b="0" i="0" u="none" strike="noStrike" dirty="0">
                <a:solidFill>
                  <a:srgbClr val="005B92"/>
                </a:solidFill>
                <a:effectLst/>
                <a:latin typeface="Noto Sans" panose="020B0502040504020204" pitchFamily="34" charset="0"/>
                <a:hlinkClick r:id="rId3"/>
              </a:rPr>
              <a:t>urea</a:t>
            </a:r>
            <a:r>
              <a:rPr lang="en-US" b="0" i="0" dirty="0">
                <a:solidFill>
                  <a:srgbClr val="232323"/>
                </a:solidFill>
                <a:effectLst/>
                <a:latin typeface="Noto Sans" panose="020B0502040504020204" pitchFamily="34" charset="0"/>
              </a:rPr>
              <a:t> is a keratolytic agent that we have found useful for this purpose in patients who forgo antifungal treatment and as an adjunctive measure in those who proceed with treatment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37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Fluconazole may be used longer Tx</a:t>
            </a:r>
          </a:p>
          <a:p>
            <a:r>
              <a:rPr lang="en-US" dirty="0"/>
              <a:t>Griseofulvin may be used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imes New Roman" panose="02020603050405020304" pitchFamily="18" charset="0"/>
                <a:cs typeface="Times New Roman" panose="02020603050405020304" pitchFamily="18" charset="0"/>
              </a:rPr>
              <a:t>occlusive footwear increase risk of infection</a:t>
            </a:r>
          </a:p>
          <a:p>
            <a:endParaRPr lang="en-US" dirty="0"/>
          </a:p>
          <a:p>
            <a:pPr algn="l"/>
            <a:r>
              <a:rPr lang="en-US" dirty="0" err="1"/>
              <a:t>Onychomicosis</a:t>
            </a:r>
            <a:r>
              <a:rPr lang="en-US" dirty="0"/>
              <a:t>: </a:t>
            </a:r>
            <a:r>
              <a:rPr lang="en-US" b="0" i="0" dirty="0">
                <a:solidFill>
                  <a:srgbClr val="232323"/>
                </a:solidFill>
                <a:effectLst/>
                <a:latin typeface="Noto Sans" panose="020B0502040504020204" pitchFamily="34" charset="0"/>
              </a:rPr>
              <a:t>Thick, dystrophic nails can make it difficult for patients to trim nails and may lead to pain during ambulation. The removal of hyperkeratotic nail debris may help to ameliorate these symptoms.</a:t>
            </a:r>
          </a:p>
          <a:p>
            <a:pPr algn="l"/>
            <a:r>
              <a:rPr lang="en-US" b="0" i="0" dirty="0">
                <a:solidFill>
                  <a:srgbClr val="232323"/>
                </a:solidFill>
                <a:effectLst/>
                <a:latin typeface="Noto Sans" panose="020B0502040504020204" pitchFamily="34" charset="0"/>
              </a:rPr>
              <a:t>Topical </a:t>
            </a:r>
            <a:r>
              <a:rPr lang="en-US" b="0" i="0" u="none" strike="noStrike" dirty="0">
                <a:solidFill>
                  <a:srgbClr val="005B92"/>
                </a:solidFill>
                <a:effectLst/>
                <a:latin typeface="Noto Sans" panose="020B0502040504020204" pitchFamily="34" charset="0"/>
                <a:hlinkClick r:id="rId3"/>
              </a:rPr>
              <a:t>urea</a:t>
            </a:r>
            <a:r>
              <a:rPr lang="en-US" b="0" i="0" dirty="0">
                <a:solidFill>
                  <a:srgbClr val="232323"/>
                </a:solidFill>
                <a:effectLst/>
                <a:latin typeface="Noto Sans" panose="020B0502040504020204" pitchFamily="34" charset="0"/>
              </a:rPr>
              <a:t> is a keratolytic agent that we have found useful for this purpose in patients who forgo antifungal treatment and as an adjunctive measure in those who proceed with treatment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6694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i="0" dirty="0">
                <a:effectLst/>
                <a:latin typeface="Times New Roman" panose="02020603050405020304" pitchFamily="18" charset="0"/>
                <a:cs typeface="Times New Roman" panose="02020603050405020304" pitchFamily="18" charset="0"/>
              </a:rPr>
              <a:t>Consider dermatologist referral if no improvement in 1 month (3 months for nail infections) or clinically worsen despite Tx. </a:t>
            </a:r>
            <a:endParaRPr lang="en-US" sz="1200" dirty="0">
              <a:latin typeface="Times New Roman" panose="02020603050405020304" pitchFamily="18" charset="0"/>
              <a:cs typeface="Times New Roman" panose="02020603050405020304" pitchFamily="18" charset="0"/>
            </a:endParaRPr>
          </a:p>
          <a:p>
            <a:endParaRPr lang="en-US" dirty="0"/>
          </a:p>
          <a:p>
            <a:r>
              <a:rPr lang="en-US" b="0" i="0" dirty="0">
                <a:solidFill>
                  <a:srgbClr val="232323"/>
                </a:solidFill>
                <a:effectLst/>
                <a:latin typeface="Noto Sans" panose="020B0502040504020204" pitchFamily="34" charset="0"/>
              </a:rPr>
              <a:t>Use of newer antifungal agents, such as </a:t>
            </a:r>
            <a:r>
              <a:rPr lang="en-US" b="0" i="0" u="none" strike="noStrike" dirty="0" err="1">
                <a:solidFill>
                  <a:srgbClr val="005B92"/>
                </a:solidFill>
                <a:effectLst/>
                <a:latin typeface="Noto Sans" panose="020B0502040504020204" pitchFamily="34" charset="0"/>
                <a:hlinkClick r:id="rId3"/>
              </a:rPr>
              <a:t>posaconazole</a:t>
            </a:r>
            <a:r>
              <a:rPr lang="en-US" b="0" i="0" dirty="0">
                <a:solidFill>
                  <a:srgbClr val="232323"/>
                </a:solidFill>
                <a:effectLst/>
                <a:latin typeface="Noto Sans" panose="020B0502040504020204" pitchFamily="34" charset="0"/>
              </a:rPr>
              <a:t>, </a:t>
            </a:r>
            <a:r>
              <a:rPr lang="en-US" b="0" i="0" u="none" strike="noStrike" dirty="0">
                <a:solidFill>
                  <a:srgbClr val="005B92"/>
                </a:solidFill>
                <a:effectLst/>
                <a:latin typeface="Noto Sans" panose="020B0502040504020204" pitchFamily="34" charset="0"/>
                <a:hlinkClick r:id="rId4"/>
              </a:rPr>
              <a:t>voriconazole</a:t>
            </a:r>
            <a:r>
              <a:rPr lang="en-US" b="0" i="0" dirty="0">
                <a:solidFill>
                  <a:srgbClr val="232323"/>
                </a:solidFill>
                <a:effectLst/>
                <a:latin typeface="Noto Sans" panose="020B0502040504020204" pitchFamily="34" charset="0"/>
              </a:rPr>
              <a:t>, and </a:t>
            </a:r>
            <a:r>
              <a:rPr lang="en-US" b="0" i="0" dirty="0" err="1">
                <a:solidFill>
                  <a:srgbClr val="232323"/>
                </a:solidFill>
                <a:effectLst/>
                <a:latin typeface="Noto Sans" panose="020B0502040504020204" pitchFamily="34" charset="0"/>
              </a:rPr>
              <a:t>fosravuconazole</a:t>
            </a:r>
            <a:r>
              <a:rPr lang="en-US" b="0" i="0" dirty="0">
                <a:solidFill>
                  <a:srgbClr val="232323"/>
                </a:solidFill>
                <a:effectLst/>
                <a:latin typeface="Noto Sans" panose="020B0502040504020204" pitchFamily="34" charset="0"/>
              </a:rPr>
              <a:t>, for patients with tinea corporis or tinea cruris resistant to standard oral antifungal therapies has been reported [</a:t>
            </a:r>
            <a:r>
              <a:rPr lang="en-US" b="0" i="0" u="none" strike="noStrike" dirty="0">
                <a:solidFill>
                  <a:srgbClr val="005B92"/>
                </a:solidFill>
                <a:effectLst/>
                <a:latin typeface="Noto Sans" panose="020B0502040504020204" pitchFamily="34" charset="0"/>
                <a:hlinkClick r:id="rId5"/>
              </a:rPr>
              <a:t>46-49</a:t>
            </a:r>
            <a:r>
              <a:rPr lang="en-US" b="0" i="0" dirty="0">
                <a:solidFill>
                  <a:srgbClr val="232323"/>
                </a:solidFill>
                <a:effectLst/>
                <a:latin typeface="Noto Sans" panose="020B0502040504020204" pitchFamily="34" charset="0"/>
              </a:rPr>
              <a:t>]. These therapies are reserved for infections that cannot be treated with standard therapy.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31BCF2-9A20-4494-AD1B-878F8C6D6F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4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91A6-6F5B-158B-8608-ABEE292A2B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A87B4A-74A7-1B53-6105-C81D49CF1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7262B8-DA9B-1FAF-1751-B49E1410CEFE}"/>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A0C4B18F-D636-6032-F213-C5FC3A89F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A235E-7899-6D6D-C20F-79945BB1D256}"/>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211072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73781-6353-56C2-BAD4-9FB7C04CA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196753-8004-DCE3-9478-A6767C279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BA978-5ED8-2A2C-E237-A8F63413CDBC}"/>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C03332DC-BE5E-AC31-8041-FD526D59F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1F9E9-4ED8-04A2-EB1B-29B9B521634E}"/>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270943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43EDB-9D28-1A8E-146A-3528A95C16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EC4FC-6FBD-34DF-194D-0660554171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127C3-0508-23EF-81D8-FCE80F493D65}"/>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176239A0-9EAE-2DB8-1654-C16BAD371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B8CF7-04B2-2F55-2CCA-D5E53E380E1A}"/>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327525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DB4E-70D2-E94C-F350-CD9643F3AF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8A7E9-027E-953A-02DD-E3424612B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94F06-AE50-E6AD-CFA9-D87D62A07B13}"/>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139172C5-41EF-9061-8B49-B74868653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9FAA1-B55E-AA61-1977-BC234C0DD9A2}"/>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79488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D1BE-E21A-F45C-B498-BE3BBF8382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8FB906-5EAC-3022-0C59-48734110EE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1EFF34-6615-D607-F45C-1C51223E7AFB}"/>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9C3E6FB3-A004-09A2-9C7E-F4F51892B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7089B-C7FB-CC43-587F-EB73DC2985D0}"/>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236288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496D-C996-1EDC-AEBC-C28CD5FD3D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25F63-D623-E175-F6E2-EDA4372B3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A6B495-EFBF-FCE7-2F46-4F9650E44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67F777-E960-31AF-00F2-7F0CE9306B6B}"/>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6" name="Footer Placeholder 5">
            <a:extLst>
              <a:ext uri="{FF2B5EF4-FFF2-40B4-BE49-F238E27FC236}">
                <a16:creationId xmlns:a16="http://schemas.microsoft.com/office/drawing/2014/main" id="{3FE96C41-32B8-700B-AE81-423219EC5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8096C1-3D16-5DEA-7A49-83F22F11793C}"/>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186682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523-5EDF-221C-9FC3-04D2413E3F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F72BC8-E910-024A-3518-EF9743448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3BB0FE-ADEF-2BAD-3042-AE84BF20CC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E83CCE-EC16-22C7-9EB5-F4CFF4271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FB76BF-9F6E-15F2-2BE9-6CDAECCFA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DDBB7-7772-3331-F81B-30ADCE1592F7}"/>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8" name="Footer Placeholder 7">
            <a:extLst>
              <a:ext uri="{FF2B5EF4-FFF2-40B4-BE49-F238E27FC236}">
                <a16:creationId xmlns:a16="http://schemas.microsoft.com/office/drawing/2014/main" id="{9D537D6B-2133-50B2-23CD-227A4F9EFD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C556FD-634C-54D2-2D91-DAAB8622AA20}"/>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99220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F7D53-F021-AEAF-E69D-4BBC1A6781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6F598A-273D-D1D8-B34F-BCE8735465AF}"/>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4" name="Footer Placeholder 3">
            <a:extLst>
              <a:ext uri="{FF2B5EF4-FFF2-40B4-BE49-F238E27FC236}">
                <a16:creationId xmlns:a16="http://schemas.microsoft.com/office/drawing/2014/main" id="{50B6886E-DCB5-5F64-517F-4C835E0F27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12B013-55AA-5EA0-8D92-5B1F4BD8317F}"/>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173147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60AF8-D6AE-4508-0C3A-A20BDCF21C85}"/>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3" name="Footer Placeholder 2">
            <a:extLst>
              <a:ext uri="{FF2B5EF4-FFF2-40B4-BE49-F238E27FC236}">
                <a16:creationId xmlns:a16="http://schemas.microsoft.com/office/drawing/2014/main" id="{58E1D634-9A40-C18D-F1DA-D3945CD159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9ECD46-AB5F-75C9-7764-670BD44F6341}"/>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319644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3B8A-7F0E-9EB0-2DDF-2B0E9729F6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054085-57C6-8DEB-9546-43709430E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837F46-9DFB-50C2-DA73-EA0E7DFC7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5FD64B-96A5-9F54-351C-DEE16A318454}"/>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6" name="Footer Placeholder 5">
            <a:extLst>
              <a:ext uri="{FF2B5EF4-FFF2-40B4-BE49-F238E27FC236}">
                <a16:creationId xmlns:a16="http://schemas.microsoft.com/office/drawing/2014/main" id="{5C80E448-88C8-7D1C-A0AD-58BD3610A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C3561B-F460-6BFE-83EB-01E19C062014}"/>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280931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631B-811E-F598-2124-87D05276A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E9D16-F180-D447-FFB2-A4DE35553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1C759B-1A88-D166-BB5E-B100E33C9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8EEEFF-7FE5-DC7A-9943-0390F44375ED}"/>
              </a:ext>
            </a:extLst>
          </p:cNvPr>
          <p:cNvSpPr>
            <a:spLocks noGrp="1"/>
          </p:cNvSpPr>
          <p:nvPr>
            <p:ph type="dt" sz="half" idx="10"/>
          </p:nvPr>
        </p:nvSpPr>
        <p:spPr/>
        <p:txBody>
          <a:bodyPr/>
          <a:lstStyle/>
          <a:p>
            <a:fld id="{E45BCD77-960F-440F-838B-1E2EC3DAA98A}" type="datetimeFigureOut">
              <a:rPr lang="en-US" smtClean="0"/>
              <a:t>3/5/2024</a:t>
            </a:fld>
            <a:endParaRPr lang="en-US"/>
          </a:p>
        </p:txBody>
      </p:sp>
      <p:sp>
        <p:nvSpPr>
          <p:cNvPr id="6" name="Footer Placeholder 5">
            <a:extLst>
              <a:ext uri="{FF2B5EF4-FFF2-40B4-BE49-F238E27FC236}">
                <a16:creationId xmlns:a16="http://schemas.microsoft.com/office/drawing/2014/main" id="{0EC23A29-AE6B-9110-5A8D-19C032EAD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D4EA61-0AF5-171D-3C57-7513ADCC21E9}"/>
              </a:ext>
            </a:extLst>
          </p:cNvPr>
          <p:cNvSpPr>
            <a:spLocks noGrp="1"/>
          </p:cNvSpPr>
          <p:nvPr>
            <p:ph type="sldNum" sz="quarter" idx="12"/>
          </p:nvPr>
        </p:nvSpPr>
        <p:spPr/>
        <p:txBody>
          <a:bodyPr/>
          <a:lstStyle/>
          <a:p>
            <a:fld id="{70E7F9EB-A697-42B4-A614-1D4EA1A75991}" type="slidenum">
              <a:rPr lang="en-US" smtClean="0"/>
              <a:t>‹#›</a:t>
            </a:fld>
            <a:endParaRPr lang="en-US"/>
          </a:p>
        </p:txBody>
      </p:sp>
    </p:spTree>
    <p:extLst>
      <p:ext uri="{BB962C8B-B14F-4D97-AF65-F5344CB8AC3E}">
        <p14:creationId xmlns:p14="http://schemas.microsoft.com/office/powerpoint/2010/main" val="356221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662FD-863E-5B19-B746-F2C6150C6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C7E40B-5034-6394-A388-243FDB31E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1E8F1-9983-3990-1B7B-18287013C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5BCD77-960F-440F-838B-1E2EC3DAA98A}" type="datetimeFigureOut">
              <a:rPr lang="en-US" smtClean="0"/>
              <a:t>3/5/2024</a:t>
            </a:fld>
            <a:endParaRPr lang="en-US"/>
          </a:p>
        </p:txBody>
      </p:sp>
      <p:sp>
        <p:nvSpPr>
          <p:cNvPr id="5" name="Footer Placeholder 4">
            <a:extLst>
              <a:ext uri="{FF2B5EF4-FFF2-40B4-BE49-F238E27FC236}">
                <a16:creationId xmlns:a16="http://schemas.microsoft.com/office/drawing/2014/main" id="{B183495C-1797-4A94-0C15-39927F24E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21F223-23E2-82E2-77DF-0679CAC070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7F9EB-A697-42B4-A614-1D4EA1A75991}" type="slidenum">
              <a:rPr lang="en-US" smtClean="0"/>
              <a:t>‹#›</a:t>
            </a:fld>
            <a:endParaRPr lang="en-US"/>
          </a:p>
        </p:txBody>
      </p:sp>
    </p:spTree>
    <p:extLst>
      <p:ext uri="{BB962C8B-B14F-4D97-AF65-F5344CB8AC3E}">
        <p14:creationId xmlns:p14="http://schemas.microsoft.com/office/powerpoint/2010/main" val="1098627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hoosingwiselycanada.org/recommendation/emergency-medicin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uptodate.com/contents/acute-cellulitis-and-erysipelas-in-adults-treatment?search=ssti&amp;source=search_result&amp;selectedTitle=1~150&amp;usage_type=default&amp;display_rank=1#H789331130"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uptodate.com/contents/clostridioides-difficile-infection-in-adults-treatment-and-prevention?search=c%20diff%20treatment&amp;source=search_result&amp;selectedTitle=1~150&amp;usage_type=default&amp;display_rank=1#H3333240026"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BAF13244-0AB1-06DC-4A22-CB60379E2806}"/>
              </a:ext>
            </a:extLst>
          </p:cNvPr>
          <p:cNvSpPr>
            <a:spLocks noGrp="1"/>
          </p:cNvSpPr>
          <p:nvPr>
            <p:ph type="ctrTitle"/>
          </p:nvPr>
        </p:nvSpPr>
        <p:spPr>
          <a:xfrm>
            <a:off x="2265671" y="1263027"/>
            <a:ext cx="7660657" cy="2899898"/>
          </a:xfrm>
        </p:spPr>
        <p:txBody>
          <a:bodyPr>
            <a:normAutofit/>
          </a:bodyPr>
          <a:lstStyle/>
          <a:p>
            <a:r>
              <a:rPr lang="en-US" sz="4400" b="1" u="sng" dirty="0">
                <a:latin typeface="Times New Roman" panose="02020603050405020304" pitchFamily="18" charset="0"/>
                <a:cs typeface="Times New Roman" panose="02020603050405020304" pitchFamily="18" charset="0"/>
              </a:rPr>
              <a:t>Skin and Soft Tissue </a:t>
            </a:r>
            <a:br>
              <a:rPr lang="en-US" sz="4400" b="1" u="sng"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Infections in the </a:t>
            </a:r>
            <a:br>
              <a:rPr lang="en-US" sz="4400" b="1" u="sng"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Elderly Population: </a:t>
            </a:r>
            <a:br>
              <a:rPr lang="en-US" sz="4400" b="1" u="sng" dirty="0">
                <a:latin typeface="Times New Roman" panose="02020603050405020304" pitchFamily="18" charset="0"/>
                <a:cs typeface="Times New Roman" panose="02020603050405020304" pitchFamily="18" charset="0"/>
              </a:rPr>
            </a:br>
            <a:r>
              <a:rPr lang="en-US" sz="4400" b="1" u="sng" dirty="0">
                <a:latin typeface="Times New Roman" panose="02020603050405020304" pitchFamily="18" charset="0"/>
                <a:cs typeface="Times New Roman" panose="02020603050405020304" pitchFamily="18" charset="0"/>
              </a:rPr>
              <a:t>Pharmacologic Treatment</a:t>
            </a:r>
          </a:p>
        </p:txBody>
      </p:sp>
      <p:sp>
        <p:nvSpPr>
          <p:cNvPr id="3" name="Subtitle 2">
            <a:extLst>
              <a:ext uri="{FF2B5EF4-FFF2-40B4-BE49-F238E27FC236}">
                <a16:creationId xmlns:a16="http://schemas.microsoft.com/office/drawing/2014/main" id="{EDB70BDB-40A2-B907-8831-A34FEE85F438}"/>
              </a:ext>
            </a:extLst>
          </p:cNvPr>
          <p:cNvSpPr>
            <a:spLocks noGrp="1"/>
          </p:cNvSpPr>
          <p:nvPr>
            <p:ph type="subTitle" idx="1"/>
          </p:nvPr>
        </p:nvSpPr>
        <p:spPr>
          <a:xfrm>
            <a:off x="3315031" y="4874474"/>
            <a:ext cx="5561938" cy="1534587"/>
          </a:xfrm>
        </p:spPr>
        <p:txBody>
          <a:bodyPr>
            <a:normAutofit/>
          </a:bodyPr>
          <a:lstStyle/>
          <a:p>
            <a:r>
              <a:rPr lang="en-US" dirty="0">
                <a:latin typeface="Times New Roman" panose="02020603050405020304" pitchFamily="18" charset="0"/>
                <a:cs typeface="Times New Roman" panose="02020603050405020304" pitchFamily="18" charset="0"/>
              </a:rPr>
              <a:t>Isaul Hernandez-Diaz, PharmD</a:t>
            </a:r>
          </a:p>
        </p:txBody>
      </p:sp>
      <p:sp>
        <p:nvSpPr>
          <p:cNvPr id="52"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94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400" b="0" i="0" dirty="0">
                <a:effectLst/>
                <a:latin typeface="Times New Roman" panose="02020603050405020304" pitchFamily="18" charset="0"/>
                <a:cs typeface="Times New Roman" panose="02020603050405020304" pitchFamily="18" charset="0"/>
              </a:rPr>
              <a:t>Tinea </a:t>
            </a:r>
            <a:r>
              <a:rPr lang="en-US" sz="4400" b="0" i="0" dirty="0" err="1">
                <a:effectLst/>
                <a:latin typeface="Times New Roman" panose="02020603050405020304" pitchFamily="18" charset="0"/>
                <a:cs typeface="Times New Roman" panose="02020603050405020304" pitchFamily="18" charset="0"/>
              </a:rPr>
              <a:t>unguium</a:t>
            </a:r>
            <a:r>
              <a:rPr lang="en-US" sz="4400" b="0" i="0" dirty="0">
                <a:effectLst/>
                <a:latin typeface="Times New Roman" panose="02020603050405020304" pitchFamily="18" charset="0"/>
                <a:cs typeface="Times New Roman" panose="02020603050405020304" pitchFamily="18" charset="0"/>
              </a:rPr>
              <a:t> (</a:t>
            </a:r>
            <a:r>
              <a:rPr lang="en-US" sz="4400" b="0" dirty="0">
                <a:latin typeface="Times New Roman" panose="02020603050405020304" pitchFamily="18" charset="0"/>
                <a:cs typeface="Times New Roman" panose="02020603050405020304" pitchFamily="18" charset="0"/>
              </a:rPr>
              <a:t>onychomycosis)</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fontScale="92500"/>
          </a:bodyPr>
          <a:lstStyle/>
          <a:p>
            <a:r>
              <a:rPr lang="en-US" sz="2600" b="0" i="0" dirty="0">
                <a:solidFill>
                  <a:srgbClr val="232323"/>
                </a:solidFill>
                <a:effectLst/>
                <a:latin typeface="Times New Roman" panose="02020603050405020304" pitchFamily="18" charset="0"/>
                <a:cs typeface="Times New Roman" panose="02020603050405020304" pitchFamily="18" charset="0"/>
              </a:rPr>
              <a:t>Topical Tx (white superficial form, 3 or fewer nails):</a:t>
            </a:r>
          </a:p>
          <a:p>
            <a:pPr lvl="1"/>
            <a:r>
              <a:rPr lang="en-US" dirty="0">
                <a:latin typeface="Times New Roman" panose="02020603050405020304" pitchFamily="18" charset="0"/>
                <a:cs typeface="Times New Roman" panose="02020603050405020304" pitchFamily="18" charset="0"/>
              </a:rPr>
              <a:t>c</a:t>
            </a:r>
            <a:r>
              <a:rPr lang="en-US" b="0" dirty="0">
                <a:latin typeface="Times New Roman" panose="02020603050405020304" pitchFamily="18" charset="0"/>
                <a:cs typeface="Times New Roman" panose="02020603050405020304" pitchFamily="18" charset="0"/>
              </a:rPr>
              <a:t>iclopirox 8% lacquer up to 48 weeks (24 weeks for fingernails); cure rate 5.5%F, 6-9%T</a:t>
            </a:r>
          </a:p>
          <a:p>
            <a:pPr lvl="1"/>
            <a:r>
              <a:rPr lang="en-US" b="0" dirty="0" err="1">
                <a:latin typeface="Times New Roman" panose="02020603050405020304" pitchFamily="18" charset="0"/>
                <a:cs typeface="Times New Roman" panose="02020603050405020304" pitchFamily="18" charset="0"/>
              </a:rPr>
              <a:t>efinaconazole</a:t>
            </a:r>
            <a:r>
              <a:rPr lang="en-US" b="0" dirty="0">
                <a:latin typeface="Times New Roman" panose="02020603050405020304" pitchFamily="18" charset="0"/>
                <a:cs typeface="Times New Roman" panose="02020603050405020304" pitchFamily="18" charset="0"/>
              </a:rPr>
              <a:t> 10% </a:t>
            </a:r>
            <a:r>
              <a:rPr lang="en-US" b="0" dirty="0" err="1">
                <a:latin typeface="Times New Roman" panose="02020603050405020304" pitchFamily="18" charset="0"/>
                <a:cs typeface="Times New Roman" panose="02020603050405020304" pitchFamily="18" charset="0"/>
              </a:rPr>
              <a:t>soln</a:t>
            </a:r>
            <a:r>
              <a:rPr lang="en-US" b="0" dirty="0">
                <a:latin typeface="Times New Roman" panose="02020603050405020304" pitchFamily="18" charset="0"/>
                <a:cs typeface="Times New Roman" panose="02020603050405020304" pitchFamily="18" charset="0"/>
              </a:rPr>
              <a:t> 48 weeks; cure rate 15.2%-17.8% T</a:t>
            </a:r>
            <a:endParaRPr lang="en-US" dirty="0">
              <a:latin typeface="Times New Roman" panose="02020603050405020304" pitchFamily="18" charset="0"/>
              <a:cs typeface="Times New Roman" panose="02020603050405020304" pitchFamily="18" charset="0"/>
            </a:endParaRPr>
          </a:p>
          <a:p>
            <a:pPr lvl="1"/>
            <a:r>
              <a:rPr lang="en-US" b="0" dirty="0">
                <a:latin typeface="Times New Roman" panose="02020603050405020304" pitchFamily="18" charset="0"/>
                <a:cs typeface="Times New Roman" panose="02020603050405020304" pitchFamily="18" charset="0"/>
              </a:rPr>
              <a:t>tavaborole 5% </a:t>
            </a:r>
            <a:r>
              <a:rPr lang="en-US" b="0" dirty="0" err="1">
                <a:latin typeface="Times New Roman" panose="02020603050405020304" pitchFamily="18" charset="0"/>
                <a:cs typeface="Times New Roman" panose="02020603050405020304" pitchFamily="18" charset="0"/>
              </a:rPr>
              <a:t>soln</a:t>
            </a:r>
            <a:r>
              <a:rPr lang="en-US" b="0" dirty="0">
                <a:latin typeface="Times New Roman" panose="02020603050405020304" pitchFamily="18" charset="0"/>
                <a:cs typeface="Times New Roman" panose="02020603050405020304" pitchFamily="18" charset="0"/>
              </a:rPr>
              <a:t> 48 weeks; cure rate: 6.5-9.1% T</a:t>
            </a:r>
          </a:p>
          <a:p>
            <a:pPr marL="0" indent="0">
              <a:buNone/>
            </a:pPr>
            <a:endParaRPr lang="en-US" sz="2600" b="0" i="0" dirty="0">
              <a:solidFill>
                <a:srgbClr val="232323"/>
              </a:solidFill>
              <a:effectLst/>
              <a:latin typeface="Times New Roman" panose="02020603050405020304" pitchFamily="18" charset="0"/>
              <a:cs typeface="Times New Roman" panose="02020603050405020304" pitchFamily="18" charset="0"/>
            </a:endParaRPr>
          </a:p>
          <a:p>
            <a:r>
              <a:rPr lang="en-US" sz="2600" dirty="0">
                <a:solidFill>
                  <a:srgbClr val="232323"/>
                </a:solidFill>
                <a:latin typeface="Times New Roman" panose="02020603050405020304" pitchFamily="18" charset="0"/>
                <a:cs typeface="Times New Roman" panose="02020603050405020304" pitchFamily="18" charset="0"/>
              </a:rPr>
              <a:t>Systemic Tx:</a:t>
            </a:r>
            <a:endParaRPr lang="en-US" sz="2000" b="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a:t>
            </a:r>
            <a:r>
              <a:rPr lang="en-US" b="0" dirty="0">
                <a:latin typeface="Times New Roman" panose="02020603050405020304" pitchFamily="18" charset="0"/>
                <a:cs typeface="Times New Roman" panose="02020603050405020304" pitchFamily="18" charset="0"/>
              </a:rPr>
              <a:t>erbinafine daily 6 weeks (fingernails), 12 weeks (toenails); cure rate 75% F, 38-76% T</a:t>
            </a:r>
          </a:p>
          <a:p>
            <a:pPr lvl="1"/>
            <a:r>
              <a:rPr lang="en-US" dirty="0">
                <a:latin typeface="Times New Roman" panose="02020603050405020304" pitchFamily="18" charset="0"/>
                <a:cs typeface="Times New Roman" panose="02020603050405020304" pitchFamily="18" charset="0"/>
              </a:rPr>
              <a:t>i</a:t>
            </a:r>
            <a:r>
              <a:rPr lang="en-US" b="0" dirty="0">
                <a:latin typeface="Times New Roman" panose="02020603050405020304" pitchFamily="18" charset="0"/>
                <a:cs typeface="Times New Roman" panose="02020603050405020304" pitchFamily="18" charset="0"/>
              </a:rPr>
              <a:t>traconazole daily 6 weeks (fingernails), 12 weeks (toenails</a:t>
            </a:r>
            <a:r>
              <a:rPr lang="en-US" dirty="0">
                <a:latin typeface="Times New Roman" panose="02020603050405020304" pitchFamily="18" charset="0"/>
                <a:cs typeface="Times New Roman" panose="02020603050405020304" pitchFamily="18" charset="0"/>
              </a:rPr>
              <a:t>), per RCTs, less effective than terbinafine, cure rate 78%F, 14-62.6% T</a:t>
            </a:r>
          </a:p>
          <a:p>
            <a:pPr lvl="1"/>
            <a:r>
              <a:rPr lang="en-US" dirty="0">
                <a:latin typeface="Times New Roman" panose="02020603050405020304" pitchFamily="18" charset="0"/>
                <a:cs typeface="Times New Roman" panose="02020603050405020304" pitchFamily="18" charset="0"/>
              </a:rPr>
              <a:t>f</a:t>
            </a:r>
            <a:r>
              <a:rPr lang="en-US" b="0" dirty="0">
                <a:latin typeface="Times New Roman" panose="02020603050405020304" pitchFamily="18" charset="0"/>
                <a:cs typeface="Times New Roman" panose="02020603050405020304" pitchFamily="18" charset="0"/>
              </a:rPr>
              <a:t>luconazole (off-</a:t>
            </a:r>
            <a:r>
              <a:rPr lang="en-US" dirty="0">
                <a:latin typeface="Times New Roman" panose="02020603050405020304" pitchFamily="18" charset="0"/>
                <a:cs typeface="Times New Roman" panose="02020603050405020304" pitchFamily="18" charset="0"/>
              </a:rPr>
              <a:t>label), once weekly for 3 months (fingernail) or 6-12 months (toenail); cure rate 76% F, 31.2% T</a:t>
            </a:r>
          </a:p>
          <a:p>
            <a:pPr lvl="1"/>
            <a:r>
              <a:rPr lang="en-US" dirty="0">
                <a:latin typeface="Times New Roman" panose="02020603050405020304" pitchFamily="18" charset="0"/>
                <a:cs typeface="Times New Roman" panose="02020603050405020304" pitchFamily="18" charset="0"/>
              </a:rPr>
              <a:t>g</a:t>
            </a:r>
            <a:r>
              <a:rPr lang="en-US" b="0" dirty="0">
                <a:latin typeface="Times New Roman" panose="02020603050405020304" pitchFamily="18" charset="0"/>
                <a:cs typeface="Times New Roman" panose="02020603050405020304" pitchFamily="18" charset="0"/>
              </a:rPr>
              <a:t>riseofulvin (alternative agent), &gt; 4 months (e.g. 6-9 months) for fingernail and &gt; 6 months (e.g. 12-18 months) for toenail</a:t>
            </a: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136345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30EE-DB1A-D99F-61CF-937F869DBD8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Pulse vs Continuous Antifungal Tx</a:t>
            </a:r>
          </a:p>
        </p:txBody>
      </p:sp>
      <p:sp>
        <p:nvSpPr>
          <p:cNvPr id="3" name="Content Placeholder 2">
            <a:extLst>
              <a:ext uri="{FF2B5EF4-FFF2-40B4-BE49-F238E27FC236}">
                <a16:creationId xmlns:a16="http://schemas.microsoft.com/office/drawing/2014/main" id="{0F68CE63-175E-B229-343A-2CC64ADC5ECE}"/>
              </a:ext>
            </a:extLst>
          </p:cNvPr>
          <p:cNvSpPr>
            <a:spLocks noGrp="1"/>
          </p:cNvSpPr>
          <p:nvPr>
            <p:ph idx="1"/>
          </p:nvPr>
        </p:nvSpPr>
        <p:spPr/>
        <p:txBody>
          <a:bodyPr>
            <a:normAutofit/>
          </a:bodyPr>
          <a:lstStyle/>
          <a:p>
            <a:pPr marL="0" indent="0" algn="l">
              <a:buNone/>
            </a:pPr>
            <a:r>
              <a:rPr lang="en-US" b="0" i="0" dirty="0">
                <a:solidFill>
                  <a:srgbClr val="09142A"/>
                </a:solidFill>
                <a:effectLst/>
                <a:latin typeface="Times New Roman" panose="02020603050405020304" pitchFamily="18" charset="0"/>
                <a:cs typeface="Times New Roman" panose="02020603050405020304" pitchFamily="18" charset="0"/>
              </a:rPr>
              <a:t>A systematic review comparing continuous or pulse-dosing oral antifungal regimens for the treatment of toenail onychomycosis found no significant differences in effectiveness and safety. </a:t>
            </a:r>
          </a:p>
          <a:p>
            <a:pPr marL="0" indent="0" algn="l">
              <a:buNone/>
            </a:pPr>
            <a:endParaRPr lang="en-US" dirty="0">
              <a:solidFill>
                <a:srgbClr val="09142A"/>
              </a:solidFill>
              <a:latin typeface="Times New Roman" panose="02020603050405020304" pitchFamily="18" charset="0"/>
              <a:cs typeface="Times New Roman" panose="02020603050405020304" pitchFamily="18" charset="0"/>
            </a:endParaRPr>
          </a:p>
          <a:p>
            <a:pPr marL="0" indent="0" algn="l">
              <a:buNone/>
            </a:pPr>
            <a:r>
              <a:rPr lang="en-US" b="0" i="0" dirty="0">
                <a:solidFill>
                  <a:srgbClr val="09142A"/>
                </a:solidFill>
                <a:effectLst/>
                <a:latin typeface="Times New Roman" panose="02020603050405020304" pitchFamily="18" charset="0"/>
                <a:cs typeface="Times New Roman" panose="02020603050405020304" pitchFamily="18" charset="0"/>
              </a:rPr>
              <a:t>Gupta AK, </a:t>
            </a:r>
            <a:r>
              <a:rPr lang="en-US" b="0" i="0" dirty="0" err="1">
                <a:solidFill>
                  <a:srgbClr val="09142A"/>
                </a:solidFill>
                <a:effectLst/>
                <a:latin typeface="Times New Roman" panose="02020603050405020304" pitchFamily="18" charset="0"/>
                <a:cs typeface="Times New Roman" panose="02020603050405020304" pitchFamily="18" charset="0"/>
              </a:rPr>
              <a:t>Stec</a:t>
            </a:r>
            <a:r>
              <a:rPr lang="en-US" b="0" i="0" dirty="0">
                <a:solidFill>
                  <a:srgbClr val="09142A"/>
                </a:solidFill>
                <a:effectLst/>
                <a:latin typeface="Times New Roman" panose="02020603050405020304" pitchFamily="18" charset="0"/>
                <a:cs typeface="Times New Roman" panose="02020603050405020304" pitchFamily="18" charset="0"/>
              </a:rPr>
              <a:t> N, </a:t>
            </a:r>
            <a:r>
              <a:rPr lang="en-US" b="0" i="0" dirty="0" err="1">
                <a:solidFill>
                  <a:srgbClr val="09142A"/>
                </a:solidFill>
                <a:effectLst/>
                <a:latin typeface="Times New Roman" panose="02020603050405020304" pitchFamily="18" charset="0"/>
                <a:cs typeface="Times New Roman" panose="02020603050405020304" pitchFamily="18" charset="0"/>
              </a:rPr>
              <a:t>Bamimore</a:t>
            </a:r>
            <a:r>
              <a:rPr lang="en-US" b="0" i="0" dirty="0">
                <a:solidFill>
                  <a:srgbClr val="09142A"/>
                </a:solidFill>
                <a:effectLst/>
                <a:latin typeface="Times New Roman" panose="02020603050405020304" pitchFamily="18" charset="0"/>
                <a:cs typeface="Times New Roman" panose="02020603050405020304" pitchFamily="18" charset="0"/>
              </a:rPr>
              <a:t> MA, et al. The efficacy and safety of pulse vs. continuous therapy for dermatophyte toenail onychomycosis. </a:t>
            </a:r>
            <a:r>
              <a:rPr lang="en-US" b="0" i="1" dirty="0">
                <a:solidFill>
                  <a:srgbClr val="09142A"/>
                </a:solidFill>
                <a:effectLst/>
                <a:latin typeface="Times New Roman" panose="02020603050405020304" pitchFamily="18" charset="0"/>
                <a:cs typeface="Times New Roman" panose="02020603050405020304" pitchFamily="18" charset="0"/>
              </a:rPr>
              <a:t>J </a:t>
            </a:r>
            <a:r>
              <a:rPr lang="en-US" b="0" i="1" dirty="0" err="1">
                <a:solidFill>
                  <a:srgbClr val="09142A"/>
                </a:solidFill>
                <a:effectLst/>
                <a:latin typeface="Times New Roman" panose="02020603050405020304" pitchFamily="18" charset="0"/>
                <a:cs typeface="Times New Roman" panose="02020603050405020304" pitchFamily="18" charset="0"/>
              </a:rPr>
              <a:t>Eur</a:t>
            </a:r>
            <a:r>
              <a:rPr lang="en-US" b="0" i="1" dirty="0">
                <a:solidFill>
                  <a:srgbClr val="09142A"/>
                </a:solidFill>
                <a:effectLst/>
                <a:latin typeface="Times New Roman" panose="02020603050405020304" pitchFamily="18" charset="0"/>
                <a:cs typeface="Times New Roman" panose="02020603050405020304" pitchFamily="18" charset="0"/>
              </a:rPr>
              <a:t> </a:t>
            </a:r>
            <a:r>
              <a:rPr lang="en-US" b="0" i="1" dirty="0" err="1">
                <a:solidFill>
                  <a:srgbClr val="09142A"/>
                </a:solidFill>
                <a:effectLst/>
                <a:latin typeface="Times New Roman" panose="02020603050405020304" pitchFamily="18" charset="0"/>
                <a:cs typeface="Times New Roman" panose="02020603050405020304" pitchFamily="18" charset="0"/>
              </a:rPr>
              <a:t>Acad</a:t>
            </a:r>
            <a:r>
              <a:rPr lang="en-US" b="0" i="1" dirty="0">
                <a:solidFill>
                  <a:srgbClr val="09142A"/>
                </a:solidFill>
                <a:effectLst/>
                <a:latin typeface="Times New Roman" panose="02020603050405020304" pitchFamily="18" charset="0"/>
                <a:cs typeface="Times New Roman" panose="02020603050405020304" pitchFamily="18" charset="0"/>
              </a:rPr>
              <a:t> Dermatol </a:t>
            </a:r>
            <a:r>
              <a:rPr lang="en-US" b="0" i="1" dirty="0" err="1">
                <a:solidFill>
                  <a:srgbClr val="09142A"/>
                </a:solidFill>
                <a:effectLst/>
                <a:latin typeface="Times New Roman" panose="02020603050405020304" pitchFamily="18" charset="0"/>
                <a:cs typeface="Times New Roman" panose="02020603050405020304" pitchFamily="18" charset="0"/>
              </a:rPr>
              <a:t>Venereol</a:t>
            </a:r>
            <a:r>
              <a:rPr lang="en-US" b="0" i="1" dirty="0">
                <a:solidFill>
                  <a:srgbClr val="09142A"/>
                </a:solidFill>
                <a:effectLst/>
                <a:latin typeface="Times New Roman" panose="02020603050405020304" pitchFamily="18" charset="0"/>
                <a:cs typeface="Times New Roman" panose="02020603050405020304" pitchFamily="18" charset="0"/>
              </a:rPr>
              <a:t>.</a:t>
            </a:r>
            <a:r>
              <a:rPr lang="en-US" b="0" i="0" dirty="0">
                <a:solidFill>
                  <a:srgbClr val="09142A"/>
                </a:solidFill>
                <a:effectLst/>
                <a:latin typeface="Times New Roman" panose="02020603050405020304" pitchFamily="18" charset="0"/>
                <a:cs typeface="Times New Roman" panose="02020603050405020304" pitchFamily="18" charset="0"/>
              </a:rPr>
              <a:t> 2020;34(3):580-588.</a:t>
            </a:r>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E643C2B9-420E-5F9D-4055-C00A3D806C9C}"/>
              </a:ext>
            </a:extLst>
          </p:cNvPr>
          <p:cNvSpPr txBox="1"/>
          <p:nvPr/>
        </p:nvSpPr>
        <p:spPr>
          <a:xfrm>
            <a:off x="5265098" y="6035991"/>
            <a:ext cx="6094378" cy="369332"/>
          </a:xfrm>
          <a:prstGeom prst="rect">
            <a:avLst/>
          </a:prstGeom>
          <a:noFill/>
        </p:spPr>
        <p:txBody>
          <a:bodyPr wrap="square">
            <a:spAutoFit/>
          </a:bodyPr>
          <a:lstStyle/>
          <a:p>
            <a:pPr marL="0" indent="0" algn="r">
              <a:buNone/>
            </a:pPr>
            <a:r>
              <a:rPr lang="en-US" sz="1800" i="1" dirty="0">
                <a:latin typeface="Times New Roman" panose="02020603050405020304" pitchFamily="18" charset="0"/>
                <a:cs typeface="Times New Roman" panose="02020603050405020304" pitchFamily="18" charset="0"/>
              </a:rPr>
              <a:t>Am Fam Physician 2021; 104(4):359-367</a:t>
            </a:r>
          </a:p>
        </p:txBody>
      </p:sp>
    </p:spTree>
    <p:extLst>
      <p:ext uri="{BB962C8B-B14F-4D97-AF65-F5344CB8AC3E}">
        <p14:creationId xmlns:p14="http://schemas.microsoft.com/office/powerpoint/2010/main" val="415951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24B8-4737-4832-595F-4BC9FA63EAD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Pulse vs Continuous Antifungal Tx</a:t>
            </a:r>
          </a:p>
        </p:txBody>
      </p:sp>
      <p:sp>
        <p:nvSpPr>
          <p:cNvPr id="3" name="Content Placeholder 2">
            <a:extLst>
              <a:ext uri="{FF2B5EF4-FFF2-40B4-BE49-F238E27FC236}">
                <a16:creationId xmlns:a16="http://schemas.microsoft.com/office/drawing/2014/main" id="{25F2BA4E-D924-E56C-ED31-219CE0414D60}"/>
              </a:ext>
            </a:extLst>
          </p:cNvPr>
          <p:cNvSpPr>
            <a:spLocks noGrp="1"/>
          </p:cNvSpPr>
          <p:nvPr>
            <p:ph idx="1"/>
          </p:nvPr>
        </p:nvSpPr>
        <p:spPr/>
        <p:txBody>
          <a:bodyPr/>
          <a:lstStyle/>
          <a:p>
            <a:r>
              <a:rPr lang="en-US" b="0" i="0" dirty="0">
                <a:solidFill>
                  <a:srgbClr val="232323"/>
                </a:solidFill>
                <a:effectLst/>
                <a:latin typeface="Times New Roman" panose="02020603050405020304" pitchFamily="18" charset="0"/>
                <a:cs typeface="Times New Roman" panose="02020603050405020304" pitchFamily="18" charset="0"/>
              </a:rPr>
              <a:t>Pulse dosing has been advocated by some clinicians as a potential way to reduce risk for side effects, reduce cost, and improve patient compliance during treatment. </a:t>
            </a:r>
          </a:p>
          <a:p>
            <a:pPr lvl="1"/>
            <a:r>
              <a:rPr lang="en-US" b="0" i="0" dirty="0">
                <a:solidFill>
                  <a:srgbClr val="232323"/>
                </a:solidFill>
                <a:effectLst/>
                <a:latin typeface="Times New Roman" panose="02020603050405020304" pitchFamily="18" charset="0"/>
                <a:cs typeface="Times New Roman" panose="02020603050405020304" pitchFamily="18" charset="0"/>
              </a:rPr>
              <a:t>These benefits have not been confirmed in clinical trials.  </a:t>
            </a:r>
          </a:p>
          <a:p>
            <a:endParaRPr lang="en-US" dirty="0">
              <a:solidFill>
                <a:srgbClr val="232323"/>
              </a:solidFill>
              <a:latin typeface="Times New Roman" panose="02020603050405020304" pitchFamily="18" charset="0"/>
              <a:cs typeface="Times New Roman" panose="02020603050405020304" pitchFamily="18" charset="0"/>
            </a:endParaRPr>
          </a:p>
          <a:p>
            <a:r>
              <a:rPr lang="en-US" b="0" i="0" dirty="0">
                <a:solidFill>
                  <a:srgbClr val="232323"/>
                </a:solidFill>
                <a:effectLst/>
                <a:latin typeface="Times New Roman" panose="02020603050405020304" pitchFamily="18" charset="0"/>
                <a:cs typeface="Times New Roman" panose="02020603050405020304" pitchFamily="18" charset="0"/>
              </a:rPr>
              <a:t>Both continuous and pulse therapy are accepted oral regimens for onychomycosis. </a:t>
            </a:r>
            <a:endParaRPr lang="en-US" b="0" i="0" dirty="0">
              <a:solidFill>
                <a:srgbClr val="09142A"/>
              </a:solidFill>
              <a:effectLst/>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726EB8EA-C522-F8F2-01CB-AD4EB6D814FD}"/>
              </a:ext>
            </a:extLst>
          </p:cNvPr>
          <p:cNvSpPr txBox="1"/>
          <p:nvPr/>
        </p:nvSpPr>
        <p:spPr>
          <a:xfrm>
            <a:off x="7414907" y="6000833"/>
            <a:ext cx="6094378" cy="369332"/>
          </a:xfrm>
          <a:prstGeom prst="rect">
            <a:avLst/>
          </a:prstGeom>
          <a:noFill/>
        </p:spPr>
        <p:txBody>
          <a:bodyPr wrap="square">
            <a:spAutoFit/>
          </a:bodyPr>
          <a:lstStyle/>
          <a:p>
            <a:r>
              <a:rPr lang="en-US" i="1" dirty="0">
                <a:solidFill>
                  <a:srgbClr val="232323"/>
                </a:solidFill>
                <a:effectLst/>
                <a:latin typeface="Times New Roman" panose="02020603050405020304" pitchFamily="18" charset="0"/>
                <a:ea typeface="Roboto" panose="02000000000000000000" pitchFamily="2" charset="0"/>
                <a:cs typeface="Times New Roman" panose="02020603050405020304" pitchFamily="18" charset="0"/>
              </a:rPr>
              <a:t>Onychomycosis: Management. </a:t>
            </a:r>
            <a:r>
              <a:rPr lang="en-US" b="0" i="1" dirty="0" err="1">
                <a:solidFill>
                  <a:srgbClr val="09142A"/>
                </a:solidFill>
                <a:effectLst/>
                <a:latin typeface="Times New Roman" panose="02020603050405020304" pitchFamily="18" charset="0"/>
                <a:cs typeface="Times New Roman" panose="02020603050405020304" pitchFamily="18" charset="0"/>
              </a:rPr>
              <a:t>Upto</a:t>
            </a:r>
            <a:r>
              <a:rPr lang="en-US" i="1" dirty="0" err="1">
                <a:solidFill>
                  <a:srgbClr val="09142A"/>
                </a:solidFill>
                <a:latin typeface="Times New Roman" panose="02020603050405020304" pitchFamily="18" charset="0"/>
                <a:cs typeface="Times New Roman" panose="02020603050405020304" pitchFamily="18" charset="0"/>
              </a:rPr>
              <a:t>Date</a:t>
            </a:r>
            <a:r>
              <a:rPr lang="en-US" i="1" dirty="0">
                <a:solidFill>
                  <a:srgbClr val="09142A"/>
                </a:solidFill>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172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000" b="0" i="0" dirty="0">
                <a:effectLst/>
                <a:latin typeface="Times New Roman" panose="02020603050405020304" pitchFamily="18" charset="0"/>
                <a:cs typeface="Times New Roman" panose="02020603050405020304" pitchFamily="18" charset="0"/>
              </a:rPr>
              <a:t>Choosing Wisely Campaign Recommendation</a:t>
            </a:r>
            <a:endParaRPr lang="en-US" sz="40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a:bodyPr>
          <a:lstStyle/>
          <a:p>
            <a:pPr marL="0" indent="0">
              <a:buNone/>
            </a:pPr>
            <a:endParaRPr lang="en-US" sz="2200" dirty="0">
              <a:latin typeface="Noto Sans" panose="020B0502040504020204" pitchFamily="34" charset="0"/>
            </a:endParaRPr>
          </a:p>
          <a:p>
            <a:pPr marL="0" indent="0">
              <a:buNone/>
            </a:pPr>
            <a:r>
              <a:rPr lang="en-US" sz="3600" dirty="0">
                <a:latin typeface="Times New Roman" panose="02020603050405020304" pitchFamily="18" charset="0"/>
                <a:cs typeface="Times New Roman" panose="02020603050405020304" pitchFamily="18" charset="0"/>
              </a:rPr>
              <a:t>American Academy of Dermatology:</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Do not prescribe oral antifungal Tx for suspected nail fungus without confirmation of fungal infection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60D7239-F811-3342-8A45-122A8B534127}"/>
              </a:ext>
            </a:extLst>
          </p:cNvPr>
          <p:cNvSpPr txBox="1"/>
          <p:nvPr/>
        </p:nvSpPr>
        <p:spPr>
          <a:xfrm>
            <a:off x="5265098" y="6035991"/>
            <a:ext cx="6094378" cy="369332"/>
          </a:xfrm>
          <a:prstGeom prst="rect">
            <a:avLst/>
          </a:prstGeom>
          <a:noFill/>
        </p:spPr>
        <p:txBody>
          <a:bodyPr wrap="square">
            <a:spAutoFit/>
          </a:bodyPr>
          <a:lstStyle/>
          <a:p>
            <a:pPr marL="0" indent="0" algn="r">
              <a:buNone/>
            </a:pPr>
            <a:r>
              <a:rPr lang="en-US" sz="1800" i="1" dirty="0">
                <a:latin typeface="Times New Roman" panose="02020603050405020304" pitchFamily="18" charset="0"/>
                <a:cs typeface="Times New Roman" panose="02020603050405020304" pitchFamily="18" charset="0"/>
              </a:rPr>
              <a:t>Am Fam Physician 2021; 104(4):359-367</a:t>
            </a:r>
          </a:p>
        </p:txBody>
      </p:sp>
    </p:spTree>
    <p:extLst>
      <p:ext uri="{BB962C8B-B14F-4D97-AF65-F5344CB8AC3E}">
        <p14:creationId xmlns:p14="http://schemas.microsoft.com/office/powerpoint/2010/main" val="171450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3700" b="0" i="0" dirty="0">
                <a:effectLst/>
                <a:latin typeface="Times New Roman" panose="02020603050405020304" pitchFamily="18" charset="0"/>
                <a:cs typeface="Times New Roman" panose="02020603050405020304" pitchFamily="18" charset="0"/>
              </a:rPr>
              <a:t>Tinea corporis (ringworm) and </a:t>
            </a:r>
            <a:r>
              <a:rPr lang="en-US" sz="3700" dirty="0">
                <a:latin typeface="Times New Roman" panose="02020603050405020304" pitchFamily="18" charset="0"/>
                <a:cs typeface="Times New Roman" panose="02020603050405020304" pitchFamily="18" charset="0"/>
              </a:rPr>
              <a:t>Tinea cruris (jock itch) </a:t>
            </a:r>
            <a:r>
              <a:rPr lang="en-US" sz="3700" b="0" i="0" dirty="0">
                <a:effectLst/>
                <a:latin typeface="Times New Roman" panose="02020603050405020304" pitchFamily="18" charset="0"/>
                <a:cs typeface="Times New Roman" panose="02020603050405020304" pitchFamily="18" charset="0"/>
              </a:rPr>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fontScale="77500" lnSpcReduction="20000"/>
          </a:bodyPr>
          <a:lstStyle/>
          <a:p>
            <a:r>
              <a:rPr lang="en-US" sz="3400" b="0" i="0" dirty="0">
                <a:effectLst/>
                <a:latin typeface="Times New Roman" panose="02020603050405020304" pitchFamily="18" charset="0"/>
                <a:cs typeface="Times New Roman" panose="02020603050405020304" pitchFamily="18" charset="0"/>
              </a:rPr>
              <a:t>Topical Tx</a:t>
            </a:r>
          </a:p>
          <a:p>
            <a:pPr lvl="1"/>
            <a:r>
              <a:rPr lang="en-US" sz="3100" dirty="0">
                <a:latin typeface="Times New Roman" panose="02020603050405020304" pitchFamily="18" charset="0"/>
                <a:cs typeface="Times New Roman" panose="02020603050405020304" pitchFamily="18" charset="0"/>
              </a:rPr>
              <a:t>topical azoles (e.g. clotrimazole, miconazole, econazole, ketoconazole) 1-4 weeks</a:t>
            </a:r>
          </a:p>
          <a:p>
            <a:pPr lvl="1"/>
            <a:r>
              <a:rPr lang="en-US" sz="3100" dirty="0">
                <a:latin typeface="Times New Roman" panose="02020603050405020304" pitchFamily="18" charset="0"/>
                <a:cs typeface="Times New Roman" panose="02020603050405020304" pitchFamily="18" charset="0"/>
              </a:rPr>
              <a:t>t</a:t>
            </a:r>
            <a:r>
              <a:rPr lang="en-US" sz="3100" b="0" i="0" dirty="0">
                <a:effectLst/>
                <a:latin typeface="Times New Roman" panose="02020603050405020304" pitchFamily="18" charset="0"/>
                <a:cs typeface="Times New Roman" panose="02020603050405020304" pitchFamily="18" charset="0"/>
              </a:rPr>
              <a:t>erbinafine 1-3 weeks</a:t>
            </a:r>
          </a:p>
          <a:p>
            <a:pPr lvl="1"/>
            <a:r>
              <a:rPr lang="en-US" sz="3100" dirty="0">
                <a:latin typeface="Times New Roman" panose="02020603050405020304" pitchFamily="18" charset="0"/>
                <a:cs typeface="Times New Roman" panose="02020603050405020304" pitchFamily="18" charset="0"/>
              </a:rPr>
              <a:t>b</a:t>
            </a:r>
            <a:r>
              <a:rPr lang="en-US" sz="3100" b="0" i="0" dirty="0">
                <a:effectLst/>
                <a:latin typeface="Times New Roman" panose="02020603050405020304" pitchFamily="18" charset="0"/>
                <a:cs typeface="Times New Roman" panose="02020603050405020304" pitchFamily="18" charset="0"/>
              </a:rPr>
              <a:t>utenafine for 2 weeks, continue for 1 week after resolution to prevent relapse  </a:t>
            </a:r>
          </a:p>
          <a:p>
            <a:pPr lvl="1"/>
            <a:r>
              <a:rPr lang="en-US" sz="3100" dirty="0">
                <a:latin typeface="Times New Roman" panose="02020603050405020304" pitchFamily="18" charset="0"/>
                <a:cs typeface="Times New Roman" panose="02020603050405020304" pitchFamily="18" charset="0"/>
              </a:rPr>
              <a:t>c</a:t>
            </a:r>
            <a:r>
              <a:rPr lang="en-US" sz="3100" b="0" i="0" dirty="0">
                <a:effectLst/>
                <a:latin typeface="Times New Roman" panose="02020603050405020304" pitchFamily="18" charset="0"/>
                <a:cs typeface="Times New Roman" panose="02020603050405020304" pitchFamily="18" charset="0"/>
              </a:rPr>
              <a:t>iclopirox 1-3 weeks</a:t>
            </a:r>
          </a:p>
          <a:p>
            <a:pPr lvl="1"/>
            <a:r>
              <a:rPr lang="en-US" sz="3100" dirty="0">
                <a:latin typeface="Times New Roman" panose="02020603050405020304" pitchFamily="18" charset="0"/>
                <a:cs typeface="Times New Roman" panose="02020603050405020304" pitchFamily="18" charset="0"/>
              </a:rPr>
              <a:t>tolnaftate 1-3 weeks</a:t>
            </a:r>
          </a:p>
          <a:p>
            <a:endParaRPr lang="en-US" sz="2400" b="0" i="0" dirty="0">
              <a:effectLst/>
              <a:latin typeface="Times New Roman" panose="02020603050405020304" pitchFamily="18" charset="0"/>
              <a:cs typeface="Times New Roman" panose="02020603050405020304" pitchFamily="18" charset="0"/>
            </a:endParaRPr>
          </a:p>
          <a:p>
            <a:r>
              <a:rPr lang="en-US" sz="3400" dirty="0">
                <a:latin typeface="Times New Roman" panose="02020603050405020304" pitchFamily="18" charset="0"/>
                <a:cs typeface="Times New Roman" panose="02020603050405020304" pitchFamily="18" charset="0"/>
              </a:rPr>
              <a:t>Oral antifungal agents are effective but not indicated in uncomplicated tinea cruris/corporis. They can be used for resistant infections, extensive infections, and immunocompromised patients.</a:t>
            </a:r>
          </a:p>
          <a:p>
            <a:pPr lvl="1"/>
            <a:r>
              <a:rPr lang="en-US" sz="3100" b="0" dirty="0">
                <a:latin typeface="Times New Roman" panose="02020603050405020304" pitchFamily="18" charset="0"/>
                <a:cs typeface="Times New Roman" panose="02020603050405020304" pitchFamily="18" charset="0"/>
              </a:rPr>
              <a:t>Terbinafine </a:t>
            </a:r>
            <a:r>
              <a:rPr lang="en-US" sz="3100" dirty="0">
                <a:latin typeface="Times New Roman" panose="02020603050405020304" pitchFamily="18" charset="0"/>
                <a:cs typeface="Times New Roman" panose="02020603050405020304" pitchFamily="18" charset="0"/>
              </a:rPr>
              <a:t>daily</a:t>
            </a:r>
            <a:r>
              <a:rPr lang="en-US" sz="3100" b="0" dirty="0">
                <a:latin typeface="Times New Roman" panose="02020603050405020304" pitchFamily="18" charset="0"/>
                <a:cs typeface="Times New Roman" panose="02020603050405020304" pitchFamily="18" charset="0"/>
              </a:rPr>
              <a:t> for 1-2 weeks (off-label)</a:t>
            </a:r>
          </a:p>
          <a:p>
            <a:pPr lvl="1"/>
            <a:r>
              <a:rPr lang="en-US" sz="3100" dirty="0">
                <a:latin typeface="Times New Roman" panose="02020603050405020304" pitchFamily="18" charset="0"/>
                <a:cs typeface="Times New Roman" panose="02020603050405020304" pitchFamily="18" charset="0"/>
              </a:rPr>
              <a:t>Itraconazole daily for 1 week </a:t>
            </a:r>
            <a:r>
              <a:rPr lang="en-US" sz="3100" b="0" dirty="0">
                <a:latin typeface="Times New Roman" panose="02020603050405020304" pitchFamily="18" charset="0"/>
                <a:cs typeface="Times New Roman" panose="02020603050405020304" pitchFamily="18" charset="0"/>
              </a:rPr>
              <a:t>(off-label)</a:t>
            </a:r>
            <a:endParaRPr lang="en-US" sz="3100" dirty="0">
              <a:latin typeface="Times New Roman" panose="02020603050405020304" pitchFamily="18" charset="0"/>
              <a:cs typeface="Times New Roman" panose="02020603050405020304" pitchFamily="18" charset="0"/>
            </a:endParaRPr>
          </a:p>
          <a:p>
            <a:pPr lvl="1"/>
            <a:r>
              <a:rPr lang="en-US" sz="3100" b="0" dirty="0">
                <a:latin typeface="Times New Roman" panose="02020603050405020304" pitchFamily="18" charset="0"/>
                <a:cs typeface="Times New Roman" panose="02020603050405020304" pitchFamily="18" charset="0"/>
              </a:rPr>
              <a:t>Fluconazole once weekly for 2-4 weeks (off-label)</a:t>
            </a:r>
          </a:p>
          <a:p>
            <a:pPr lvl="1"/>
            <a:r>
              <a:rPr lang="en-US" sz="3100" b="0" dirty="0">
                <a:latin typeface="Times New Roman" panose="02020603050405020304" pitchFamily="18" charset="0"/>
                <a:cs typeface="Times New Roman" panose="02020603050405020304" pitchFamily="18" charset="0"/>
              </a:rPr>
              <a:t>Griseofulvin daily for 2-4 weeks</a:t>
            </a:r>
            <a:endParaRPr lang="en-US" sz="3100" dirty="0">
              <a:latin typeface="Noto Sans" panose="020B0502040504020204" pitchFamily="34"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294186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Other Tinea (Dermatophytes infection)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fontScale="92500" lnSpcReduction="10000"/>
          </a:bodyPr>
          <a:lstStyle/>
          <a:p>
            <a:r>
              <a:rPr lang="en-US" sz="2600" dirty="0">
                <a:latin typeface="Times New Roman" panose="02020603050405020304" pitchFamily="18" charset="0"/>
                <a:cs typeface="Times New Roman" panose="02020603050405020304" pitchFamily="18" charset="0"/>
              </a:rPr>
              <a:t>Tinea capitis: Systemic Tx needed</a:t>
            </a:r>
          </a:p>
          <a:p>
            <a:pPr lvl="1"/>
            <a:r>
              <a:rPr lang="en-US" sz="2200" dirty="0">
                <a:latin typeface="Times New Roman" panose="02020603050405020304" pitchFamily="18" charset="0"/>
                <a:cs typeface="Times New Roman" panose="02020603050405020304" pitchFamily="18" charset="0"/>
              </a:rPr>
              <a:t>Terbinafine, Griseofulvin, Itraconazole, Fluconazole (off-label use except for griseofulvin)</a:t>
            </a:r>
          </a:p>
          <a:p>
            <a:pPr lvl="1"/>
            <a:r>
              <a:rPr lang="en-US" sz="2200" dirty="0">
                <a:solidFill>
                  <a:srgbClr val="232323"/>
                </a:solidFill>
                <a:latin typeface="Times New Roman" panose="02020603050405020304" pitchFamily="18" charset="0"/>
                <a:cs typeface="Times New Roman" panose="02020603050405020304" pitchFamily="18" charset="0"/>
              </a:rPr>
              <a:t>S</a:t>
            </a:r>
            <a:r>
              <a:rPr lang="en-US" sz="2200" i="0" dirty="0">
                <a:solidFill>
                  <a:srgbClr val="232323"/>
                </a:solidFill>
                <a:effectLst/>
                <a:latin typeface="Times New Roman" panose="02020603050405020304" pitchFamily="18" charset="0"/>
                <a:cs typeface="Times New Roman" panose="02020603050405020304" pitchFamily="18" charset="0"/>
              </a:rPr>
              <a:t>uggest use of an antifungal shampoo by all household members for two to four weeks </a:t>
            </a:r>
          </a:p>
          <a:p>
            <a:pPr lvl="1"/>
            <a:endParaRPr lang="en-US" sz="2000" dirty="0">
              <a:latin typeface="Times New Roman" panose="02020603050405020304" pitchFamily="18" charset="0"/>
              <a:cs typeface="Times New Roman" panose="02020603050405020304" pitchFamily="18" charset="0"/>
            </a:endParaRPr>
          </a:p>
          <a:p>
            <a:r>
              <a:rPr lang="en-US" sz="2600" i="0" dirty="0">
                <a:solidFill>
                  <a:srgbClr val="232323"/>
                </a:solidFill>
                <a:effectLst/>
                <a:latin typeface="Times New Roman" panose="02020603050405020304" pitchFamily="18" charset="0"/>
                <a:cs typeface="Times New Roman" panose="02020603050405020304" pitchFamily="18" charset="0"/>
              </a:rPr>
              <a:t>Tinea </a:t>
            </a:r>
            <a:r>
              <a:rPr lang="en-US" sz="2600" i="0" dirty="0" err="1">
                <a:solidFill>
                  <a:srgbClr val="232323"/>
                </a:solidFill>
                <a:effectLst/>
                <a:latin typeface="Times New Roman" panose="02020603050405020304" pitchFamily="18" charset="0"/>
                <a:cs typeface="Times New Roman" panose="02020603050405020304" pitchFamily="18" charset="0"/>
              </a:rPr>
              <a:t>faciei</a:t>
            </a:r>
            <a:r>
              <a:rPr lang="en-US" sz="2600" dirty="0">
                <a:solidFill>
                  <a:srgbClr val="232323"/>
                </a:solidFill>
                <a:latin typeface="Times New Roman" panose="02020603050405020304" pitchFamily="18" charset="0"/>
                <a:cs typeface="Times New Roman" panose="02020603050405020304" pitchFamily="18" charset="0"/>
              </a:rPr>
              <a:t>: managed similarly to tinea corporis</a:t>
            </a:r>
          </a:p>
          <a:p>
            <a:endParaRPr lang="en-US" sz="2600" dirty="0">
              <a:solidFill>
                <a:srgbClr val="232323"/>
              </a:solidFill>
              <a:latin typeface="Times New Roman" panose="02020603050405020304" pitchFamily="18" charset="0"/>
              <a:cs typeface="Times New Roman" panose="02020603050405020304" pitchFamily="18" charset="0"/>
            </a:endParaRPr>
          </a:p>
          <a:p>
            <a:r>
              <a:rPr lang="en-US" sz="2600" i="0" dirty="0">
                <a:solidFill>
                  <a:srgbClr val="232323"/>
                </a:solidFill>
                <a:effectLst/>
                <a:latin typeface="Times New Roman" panose="02020603050405020304" pitchFamily="18" charset="0"/>
                <a:cs typeface="Times New Roman" panose="02020603050405020304" pitchFamily="18" charset="0"/>
              </a:rPr>
              <a:t>Tinea </a:t>
            </a:r>
            <a:r>
              <a:rPr lang="en-US" sz="2600" i="0" dirty="0" err="1">
                <a:solidFill>
                  <a:srgbClr val="232323"/>
                </a:solidFill>
                <a:effectLst/>
                <a:latin typeface="Times New Roman" panose="02020603050405020304" pitchFamily="18" charset="0"/>
                <a:cs typeface="Times New Roman" panose="02020603050405020304" pitchFamily="18" charset="0"/>
              </a:rPr>
              <a:t>manuum</a:t>
            </a:r>
            <a:r>
              <a:rPr lang="en-US" sz="2600" i="0" dirty="0">
                <a:solidFill>
                  <a:srgbClr val="232323"/>
                </a:solidFill>
                <a:effectLst/>
                <a:latin typeface="Times New Roman" panose="02020603050405020304" pitchFamily="18" charset="0"/>
                <a:cs typeface="Times New Roman" panose="02020603050405020304" pitchFamily="18" charset="0"/>
              </a:rPr>
              <a:t>: managed similarly to tinea pedis (off-label use)</a:t>
            </a:r>
          </a:p>
          <a:p>
            <a:endParaRPr lang="en-US" sz="2600" i="0" dirty="0">
              <a:solidFill>
                <a:srgbClr val="232323"/>
              </a:solidFill>
              <a:effectLst/>
              <a:latin typeface="Times New Roman" panose="02020603050405020304" pitchFamily="18" charset="0"/>
              <a:cs typeface="Times New Roman" panose="02020603050405020304" pitchFamily="18" charset="0"/>
            </a:endParaRPr>
          </a:p>
          <a:p>
            <a:r>
              <a:rPr lang="en-US" sz="2600" dirty="0">
                <a:solidFill>
                  <a:srgbClr val="232323"/>
                </a:solidFill>
                <a:latin typeface="Times New Roman" panose="02020603050405020304" pitchFamily="18" charset="0"/>
                <a:cs typeface="Times New Roman" panose="02020603050405020304" pitchFamily="18" charset="0"/>
              </a:rPr>
              <a:t>Tinea barbae and fungal folliculitis</a:t>
            </a:r>
            <a:r>
              <a:rPr lang="en-US" sz="2600" i="0" dirty="0">
                <a:solidFill>
                  <a:srgbClr val="232323"/>
                </a:solidFill>
                <a:effectLst/>
                <a:latin typeface="Times New Roman" panose="02020603050405020304" pitchFamily="18" charset="0"/>
                <a:cs typeface="Times New Roman" panose="02020603050405020304" pitchFamily="18" charset="0"/>
              </a:rPr>
              <a:t>: systemic antifungal Tx recommended except for Malassezia folliculitis where topical antifungal drugs may be considered</a:t>
            </a:r>
          </a:p>
          <a:p>
            <a:pPr lvl="1"/>
            <a:r>
              <a:rPr lang="en-US" sz="2200" i="0" dirty="0">
                <a:solidFill>
                  <a:srgbClr val="232323"/>
                </a:solidFill>
                <a:effectLst/>
                <a:latin typeface="Times New Roman" panose="02020603050405020304" pitchFamily="18" charset="0"/>
                <a:cs typeface="Times New Roman" panose="02020603050405020304" pitchFamily="18" charset="0"/>
              </a:rPr>
              <a:t>Oral </a:t>
            </a:r>
            <a:r>
              <a:rPr lang="en-US" sz="2200" dirty="0">
                <a:latin typeface="Times New Roman" panose="02020603050405020304" pitchFamily="18" charset="0"/>
                <a:cs typeface="Times New Roman" panose="02020603050405020304" pitchFamily="18" charset="0"/>
              </a:rPr>
              <a:t>terbinafine</a:t>
            </a:r>
            <a:r>
              <a:rPr lang="en-US" sz="2200" i="0" dirty="0">
                <a:effectLst/>
                <a:latin typeface="Times New Roman" panose="02020603050405020304" pitchFamily="18" charset="0"/>
                <a:cs typeface="Times New Roman" panose="02020603050405020304" pitchFamily="18" charset="0"/>
              </a:rPr>
              <a:t> is </a:t>
            </a:r>
            <a:r>
              <a:rPr lang="en-US" sz="2200" i="0" dirty="0">
                <a:solidFill>
                  <a:srgbClr val="232323"/>
                </a:solidFill>
                <a:effectLst/>
                <a:latin typeface="Times New Roman" panose="02020603050405020304" pitchFamily="18" charset="0"/>
                <a:cs typeface="Times New Roman" panose="02020603050405020304" pitchFamily="18" charset="0"/>
              </a:rPr>
              <a:t>not effective </a:t>
            </a:r>
            <a:r>
              <a:rPr lang="en-US" sz="2200" dirty="0">
                <a:solidFill>
                  <a:srgbClr val="232323"/>
                </a:solidFill>
                <a:latin typeface="Times New Roman" panose="02020603050405020304" pitchFamily="18" charset="0"/>
                <a:cs typeface="Times New Roman" panose="02020603050405020304" pitchFamily="18" charset="0"/>
              </a:rPr>
              <a:t>for candida folliculitis</a:t>
            </a:r>
            <a:endParaRPr lang="en-US"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a:t>
            </a: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2437571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Topical steroid use in Tinea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fontScale="92500"/>
          </a:bodyPr>
          <a:lstStyle/>
          <a:p>
            <a:r>
              <a:rPr lang="en-US" sz="2400" dirty="0">
                <a:solidFill>
                  <a:srgbClr val="FF0000"/>
                </a:solidFill>
                <a:latin typeface="Times New Roman" panose="02020603050405020304" pitchFamily="18" charset="0"/>
                <a:cs typeface="Times New Roman" panose="02020603050405020304" pitchFamily="18" charset="0"/>
              </a:rPr>
              <a:t>Previous application of topical steroids</a:t>
            </a:r>
            <a:r>
              <a:rPr lang="en-US" sz="2400" dirty="0">
                <a:latin typeface="Times New Roman" panose="02020603050405020304" pitchFamily="18" charset="0"/>
                <a:cs typeface="Times New Roman" panose="02020603050405020304" pitchFamily="18" charset="0"/>
              </a:rPr>
              <a:t>, especially in tinea cruris and corporis, </a:t>
            </a:r>
            <a:r>
              <a:rPr lang="en-US" sz="2400" dirty="0">
                <a:solidFill>
                  <a:srgbClr val="FF0000"/>
                </a:solidFill>
                <a:latin typeface="Times New Roman" panose="02020603050405020304" pitchFamily="18" charset="0"/>
                <a:cs typeface="Times New Roman" panose="02020603050405020304" pitchFamily="18" charset="0"/>
              </a:rPr>
              <a:t>may alter the overall appearance </a:t>
            </a:r>
            <a:r>
              <a:rPr lang="en-US" sz="2400" dirty="0">
                <a:latin typeface="Times New Roman" panose="02020603050405020304" pitchFamily="18" charset="0"/>
                <a:cs typeface="Times New Roman" panose="02020603050405020304" pitchFamily="18" charset="0"/>
              </a:rPr>
              <a:t>causing a more extensive eruption with irregular borders, no scales, and erythematous papules. This modified form is called </a:t>
            </a:r>
            <a:r>
              <a:rPr lang="en-US" sz="2400" dirty="0">
                <a:solidFill>
                  <a:srgbClr val="FF0000"/>
                </a:solidFill>
                <a:latin typeface="Times New Roman" panose="02020603050405020304" pitchFamily="18" charset="0"/>
                <a:cs typeface="Times New Roman" panose="02020603050405020304" pitchFamily="18" charset="0"/>
              </a:rPr>
              <a:t>tinea incognito</a:t>
            </a:r>
            <a:r>
              <a:rPr lang="en-US" sz="2400" dirty="0">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Avoid</a:t>
            </a:r>
            <a:r>
              <a:rPr lang="en-US" sz="2400" dirty="0">
                <a:latin typeface="Times New Roman" panose="02020603050405020304" pitchFamily="18" charset="0"/>
                <a:cs typeface="Times New Roman" panose="02020603050405020304" pitchFamily="18" charset="0"/>
              </a:rPr>
              <a:t> combination antifungal/</a:t>
            </a:r>
            <a:r>
              <a:rPr lang="en-US" sz="2400" dirty="0">
                <a:solidFill>
                  <a:srgbClr val="FF0000"/>
                </a:solidFill>
                <a:latin typeface="Times New Roman" panose="02020603050405020304" pitchFamily="18" charset="0"/>
                <a:cs typeface="Times New Roman" panose="02020603050405020304" pitchFamily="18" charset="0"/>
              </a:rPr>
              <a:t>steroids</a:t>
            </a:r>
            <a:r>
              <a:rPr lang="en-US" sz="2400" dirty="0">
                <a:latin typeface="Times New Roman" panose="02020603050405020304" pitchFamily="18" charset="0"/>
                <a:cs typeface="Times New Roman" panose="02020603050405020304" pitchFamily="18" charset="0"/>
              </a:rPr>
              <a:t> products as they </a:t>
            </a:r>
            <a:r>
              <a:rPr lang="en-US" sz="2400" dirty="0">
                <a:solidFill>
                  <a:srgbClr val="FF0000"/>
                </a:solidFill>
                <a:latin typeface="Times New Roman" panose="02020603050405020304" pitchFamily="18" charset="0"/>
                <a:cs typeface="Times New Roman" panose="02020603050405020304" pitchFamily="18" charset="0"/>
              </a:rPr>
              <a:t>can worsen tinea or increase risk of fungal folliculitis. </a:t>
            </a:r>
          </a:p>
          <a:p>
            <a:r>
              <a:rPr lang="en-US" sz="2400" dirty="0">
                <a:latin typeface="Times New Roman" panose="02020603050405020304" pitchFamily="18" charset="0"/>
                <a:cs typeface="Times New Roman" panose="02020603050405020304" pitchFamily="18" charset="0"/>
              </a:rPr>
              <a:t>Topical steroids should be avoided unless absolutely necessary to control itching and only after definitive diagnosis and initiation of antifungal treatment </a:t>
            </a:r>
            <a:r>
              <a:rPr lang="en-US" sz="2400" dirty="0">
                <a:solidFill>
                  <a:srgbClr val="FF0000"/>
                </a:solidFill>
                <a:latin typeface="Times New Roman" panose="02020603050405020304" pitchFamily="18" charset="0"/>
                <a:cs typeface="Times New Roman" panose="02020603050405020304" pitchFamily="18" charset="0"/>
              </a:rPr>
              <a:t>(avoid high potency steroids) </a:t>
            </a:r>
          </a:p>
          <a:p>
            <a:pPr lvl="1"/>
            <a:r>
              <a:rPr lang="en-US" sz="2000" dirty="0">
                <a:solidFill>
                  <a:srgbClr val="FF0000"/>
                </a:solidFill>
                <a:latin typeface="Times New Roman" panose="02020603050405020304" pitchFamily="18" charset="0"/>
                <a:cs typeface="Times New Roman" panose="02020603050405020304" pitchFamily="18" charset="0"/>
              </a:rPr>
              <a:t>clotrimazole/betamethasone cream (high potency steroid)</a:t>
            </a:r>
          </a:p>
          <a:p>
            <a:pPr lvl="2"/>
            <a:r>
              <a:rPr lang="en-US" sz="1600" dirty="0">
                <a:solidFill>
                  <a:srgbClr val="FF0000"/>
                </a:solidFill>
                <a:latin typeface="Times New Roman" panose="02020603050405020304" pitchFamily="18" charset="0"/>
                <a:cs typeface="Times New Roman" panose="02020603050405020304" pitchFamily="18" charset="0"/>
              </a:rPr>
              <a:t>Higher risk for skin atrophy, may aggravate fungal infection</a:t>
            </a:r>
          </a:p>
          <a:p>
            <a:pPr lvl="1"/>
            <a:r>
              <a:rPr lang="en-US" sz="2200" dirty="0">
                <a:latin typeface="Times New Roman" panose="02020603050405020304" pitchFamily="18" charset="0"/>
                <a:cs typeface="Times New Roman" panose="02020603050405020304" pitchFamily="18" charset="0"/>
              </a:rPr>
              <a:t>itching can be alleviated by topical anti-itch drugs (e.g. </a:t>
            </a:r>
            <a:r>
              <a:rPr lang="en-US" sz="2200" dirty="0" err="1">
                <a:latin typeface="Times New Roman" panose="02020603050405020304" pitchFamily="18" charset="0"/>
                <a:cs typeface="Times New Roman" panose="02020603050405020304" pitchFamily="18" charset="0"/>
              </a:rPr>
              <a:t>pramoxine</a:t>
            </a:r>
            <a:r>
              <a:rPr lang="en-US" sz="2200" dirty="0">
                <a:latin typeface="Times New Roman" panose="02020603050405020304" pitchFamily="18" charset="0"/>
                <a:cs typeface="Times New Roman" panose="02020603050405020304" pitchFamily="18" charset="0"/>
              </a:rPr>
              <a:t>)</a:t>
            </a:r>
          </a:p>
          <a:p>
            <a:pPr lvl="1"/>
            <a:r>
              <a:rPr lang="en-US" sz="2200" dirty="0">
                <a:latin typeface="Times New Roman" panose="02020603050405020304" pitchFamily="18" charset="0"/>
                <a:cs typeface="Times New Roman" panose="02020603050405020304" pitchFamily="18" charset="0"/>
              </a:rPr>
              <a:t>allylamines and ciclopirox have intrinsic anti-inflammatory properties (may reduce inflammation)</a:t>
            </a:r>
          </a:p>
          <a:p>
            <a:r>
              <a:rPr lang="en-US" sz="2400" dirty="0">
                <a:solidFill>
                  <a:srgbClr val="232323"/>
                </a:solidFill>
                <a:latin typeface="Times New Roman" panose="02020603050405020304" pitchFamily="18" charset="0"/>
                <a:cs typeface="Times New Roman" panose="02020603050405020304" pitchFamily="18" charset="0"/>
              </a:rPr>
              <a:t>S</a:t>
            </a:r>
            <a:r>
              <a:rPr lang="en-US" sz="2400" b="0" i="0" dirty="0">
                <a:solidFill>
                  <a:srgbClr val="232323"/>
                </a:solidFill>
                <a:effectLst/>
                <a:latin typeface="Times New Roman" panose="02020603050405020304" pitchFamily="18" charset="0"/>
                <a:cs typeface="Times New Roman" panose="02020603050405020304" pitchFamily="18" charset="0"/>
              </a:rPr>
              <a:t>ome authors postulate that overuse of topical corticosteroids may contribute to the emergence of resistant dermatophyte infections.</a:t>
            </a:r>
            <a:endParaRPr lang="en-US" sz="2400" dirty="0">
              <a:solidFill>
                <a:srgbClr val="FF0000"/>
              </a:solidFill>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a:t>
            </a:r>
            <a:endParaRPr lang="en-US" sz="2200" dirty="0">
              <a:latin typeface="Noto Sans" panose="020B0502040504020204" pitchFamily="34"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377848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Cutaneous candidiasis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755622"/>
          </a:xfrm>
        </p:spPr>
        <p:txBody>
          <a:bodyPr>
            <a:normAutofit/>
          </a:bodyPr>
          <a:lstStyle/>
          <a:p>
            <a:r>
              <a:rPr kumimoji="0" lang="en-US" sz="2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Nondermatophytic</a:t>
            </a: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 albicans)</a:t>
            </a:r>
          </a:p>
          <a:p>
            <a:pPr marL="0" indent="0">
              <a:buNone/>
            </a:pPr>
            <a:endParaRPr lang="en-US" sz="2600" dirty="0">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600" dirty="0">
                <a:latin typeface="Times New Roman" panose="02020603050405020304" pitchFamily="18" charset="0"/>
                <a:cs typeface="Times New Roman" panose="02020603050405020304" pitchFamily="18" charset="0"/>
              </a:rPr>
              <a:t>Recent Abx use  and diaper use increase risk (persistent diaper rash may be due to candida infection)</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Topical azoles (miconazole, ketoconazole, clotrimazole, econazole)</a:t>
            </a:r>
            <a:endParaRPr lang="en-US" sz="2200" dirty="0">
              <a:solidFill>
                <a:prstClr val="black"/>
              </a:solidFill>
              <a:latin typeface="Times New Roman" panose="02020603050405020304" pitchFamily="18" charset="0"/>
              <a:cs typeface="Times New Roman" panose="02020603050405020304" pitchFamily="18" charset="0"/>
            </a:endParaRP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Topical nystatin</a:t>
            </a:r>
            <a:endParaRPr lang="en-US" sz="2200" dirty="0">
              <a:solidFill>
                <a:prstClr val="black"/>
              </a:solidFill>
              <a:latin typeface="Times New Roman" panose="02020603050405020304" pitchFamily="18" charset="0"/>
              <a:cs typeface="Times New Roman" panose="02020603050405020304" pitchFamily="18" charset="0"/>
            </a:endParaRP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Cream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formu</a:t>
            </a:r>
            <a:r>
              <a:rPr lang="en-US" sz="2200" dirty="0" err="1">
                <a:solidFill>
                  <a:prstClr val="black"/>
                </a:solidFill>
                <a:latin typeface="Times New Roman" panose="02020603050405020304" pitchFamily="18" charset="0"/>
                <a:cs typeface="Times New Roman" panose="02020603050405020304" pitchFamily="18" charset="0"/>
              </a:rPr>
              <a:t>lation</a:t>
            </a:r>
            <a:r>
              <a:rPr lang="en-US" sz="2200" dirty="0">
                <a:solidFill>
                  <a:prstClr val="black"/>
                </a:solidFill>
                <a:latin typeface="Times New Roman" panose="02020603050405020304" pitchFamily="18" charset="0"/>
                <a:cs typeface="Times New Roman" panose="02020603050405020304" pitchFamily="18" charset="0"/>
              </a:rPr>
              <a:t> for dry areas</a:t>
            </a:r>
          </a:p>
          <a:p>
            <a:pPr lvl="1">
              <a:spcBef>
                <a:spcPts val="1000"/>
              </a:spcBef>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Powder formulation for wet/intertriginous areas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crea</a:t>
            </a:r>
            <a:r>
              <a:rPr lang="en-US" sz="2200" dirty="0">
                <a:solidFill>
                  <a:prstClr val="black"/>
                </a:solidFill>
                <a:latin typeface="Times New Roman" panose="02020603050405020304" pitchFamily="18" charset="0"/>
                <a:cs typeface="Times New Roman" panose="02020603050405020304" pitchFamily="18" charset="0"/>
              </a:rPr>
              <a:t>m can cause/exacerbate maceration)</a:t>
            </a:r>
          </a:p>
          <a:p>
            <a:pPr lvl="1">
              <a:spcBef>
                <a:spcPts val="1000"/>
              </a:spcBef>
              <a:defRPr/>
            </a:pPr>
            <a:r>
              <a:rPr lang="en-US" sz="2200" dirty="0">
                <a:solidFill>
                  <a:prstClr val="black"/>
                </a:solidFill>
                <a:latin typeface="Times New Roman" panose="02020603050405020304" pitchFamily="18" charset="0"/>
                <a:cs typeface="Times New Roman" panose="02020603050405020304" pitchFamily="18" charset="0"/>
              </a:rPr>
              <a:t>Tx duration: Typically 2 weeks</a:t>
            </a:r>
          </a:p>
          <a:p>
            <a:pPr marL="457200" lvl="1" indent="0">
              <a:spcBef>
                <a:spcPts val="1000"/>
              </a:spcBef>
              <a:buNone/>
              <a:defRPr/>
            </a:pP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73887662-1007-0A8B-DF90-2CC6D66A539D}"/>
              </a:ext>
            </a:extLst>
          </p:cNvPr>
          <p:cNvSpPr txBox="1">
            <a:spLocks/>
          </p:cNvSpPr>
          <p:nvPr/>
        </p:nvSpPr>
        <p:spPr>
          <a:xfrm>
            <a:off x="669036" y="1950159"/>
            <a:ext cx="10942122" cy="4910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278975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Cutaneous candidiasis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3"/>
            <a:ext cx="10942122" cy="7171073"/>
          </a:xfrm>
        </p:spPr>
        <p:txBody>
          <a:bodyPr>
            <a:normAutofit/>
          </a:bodyPr>
          <a:lstStyle/>
          <a:p>
            <a:pPr marL="457200" lvl="1" indent="0">
              <a:buNone/>
            </a:pPr>
            <a:r>
              <a:rPr lang="en-US" dirty="0">
                <a:latin typeface="Times New Roman" panose="02020603050405020304" pitchFamily="18" charset="0"/>
                <a:cs typeface="Times New Roman" panose="02020603050405020304" pitchFamily="18" charset="0"/>
              </a:rPr>
              <a:t> </a:t>
            </a:r>
            <a:endParaRPr lang="en-US" sz="2200" dirty="0">
              <a:latin typeface="Noto Sans" panose="020B050204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cs typeface="Times New Roman" panose="02020603050405020304" pitchFamily="18" charset="0"/>
              </a:rPr>
              <a:t>Avoid moderate-high potency steroid use in diaper area; if inflammation is prominent may consider low potency steroid along with the antifungal agent.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prstClr val="black"/>
              </a:solidFill>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Times New Roman" panose="02020603050405020304" pitchFamily="18" charset="0"/>
                <a:cs typeface="Times New Roman" panose="02020603050405020304" pitchFamily="18" charset="0"/>
              </a:rPr>
              <a:t> If secondary bacterial infection suspected, consider </a:t>
            </a:r>
            <a:r>
              <a:rPr lang="en-US" dirty="0" err="1">
                <a:solidFill>
                  <a:prstClr val="black"/>
                </a:solidFill>
                <a:latin typeface="Times New Roman" panose="02020603050405020304" pitchFamily="18" charset="0"/>
                <a:cs typeface="Times New Roman" panose="02020603050405020304" pitchFamily="18" charset="0"/>
              </a:rPr>
              <a:t>antistaphylococcal</a:t>
            </a:r>
            <a:r>
              <a:rPr lang="en-US" dirty="0">
                <a:solidFill>
                  <a:prstClr val="black"/>
                </a:solidFill>
                <a:latin typeface="Times New Roman" panose="02020603050405020304" pitchFamily="18" charset="0"/>
                <a:cs typeface="Times New Roman" panose="02020603050405020304" pitchFamily="18" charset="0"/>
              </a:rPr>
              <a:t> oral antibiotic (MSSA vs MRSA) or mupirocin ointment topically.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buNone/>
            </a:pPr>
            <a:endParaRPr lang="en-US" sz="2200" dirty="0">
              <a:latin typeface="Noto Sans" panose="020B0502040504020204" pitchFamily="34" charset="0"/>
            </a:endParaRPr>
          </a:p>
        </p:txBody>
      </p:sp>
      <p:sp>
        <p:nvSpPr>
          <p:cNvPr id="4" name="Content Placeholder 2">
            <a:extLst>
              <a:ext uri="{FF2B5EF4-FFF2-40B4-BE49-F238E27FC236}">
                <a16:creationId xmlns:a16="http://schemas.microsoft.com/office/drawing/2014/main" id="{73887662-1007-0A8B-DF90-2CC6D66A539D}"/>
              </a:ext>
            </a:extLst>
          </p:cNvPr>
          <p:cNvSpPr txBox="1">
            <a:spLocks/>
          </p:cNvSpPr>
          <p:nvPr/>
        </p:nvSpPr>
        <p:spPr>
          <a:xfrm>
            <a:off x="669036" y="1950159"/>
            <a:ext cx="10942122" cy="4910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200" b="0" i="0" u="none" strike="noStrike" kern="1200" cap="none" spc="0" normalizeH="0" baseline="0" noProof="0" dirty="0">
              <a:ln>
                <a:noFill/>
              </a:ln>
              <a:solidFill>
                <a:prstClr val="black"/>
              </a:solidFill>
              <a:effectLst/>
              <a:uLnTx/>
              <a:uFillTx/>
              <a:latin typeface="Noto Sans" panose="020B0502040504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Noto Sans" panose="020B0502040504020204" pitchFamily="34" charset="0"/>
              <a:ea typeface="+mn-ea"/>
              <a:cs typeface="+mn-cs"/>
            </a:endParaRPr>
          </a:p>
        </p:txBody>
      </p:sp>
    </p:spTree>
    <p:extLst>
      <p:ext uri="{BB962C8B-B14F-4D97-AF65-F5344CB8AC3E}">
        <p14:creationId xmlns:p14="http://schemas.microsoft.com/office/powerpoint/2010/main" val="288631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A37D-FEB3-5CB7-EECF-C0B26072BD2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Topical antifungals agents</a:t>
            </a:r>
          </a:p>
        </p:txBody>
      </p:sp>
      <p:graphicFrame>
        <p:nvGraphicFramePr>
          <p:cNvPr id="4" name="Table 4">
            <a:extLst>
              <a:ext uri="{FF2B5EF4-FFF2-40B4-BE49-F238E27FC236}">
                <a16:creationId xmlns:a16="http://schemas.microsoft.com/office/drawing/2014/main" id="{49812089-3D25-528A-5ECD-1F6E456E4EC8}"/>
              </a:ext>
            </a:extLst>
          </p:cNvPr>
          <p:cNvGraphicFramePr>
            <a:graphicFrameLocks noGrp="1"/>
          </p:cNvGraphicFramePr>
          <p:nvPr>
            <p:ph idx="1"/>
            <p:extLst>
              <p:ext uri="{D42A27DB-BD31-4B8C-83A1-F6EECF244321}">
                <p14:modId xmlns:p14="http://schemas.microsoft.com/office/powerpoint/2010/main" val="1266736622"/>
              </p:ext>
            </p:extLst>
          </p:nvPr>
        </p:nvGraphicFramePr>
        <p:xfrm>
          <a:off x="838200" y="1544596"/>
          <a:ext cx="10515600" cy="4658496"/>
        </p:xfrm>
        <a:graphic>
          <a:graphicData uri="http://schemas.openxmlformats.org/drawingml/2006/table">
            <a:tbl>
              <a:tblPr firstRow="1" bandRow="1">
                <a:tableStyleId>{5C22544A-7EE6-4342-B048-85BDC9FD1C3A}</a:tableStyleId>
              </a:tblPr>
              <a:tblGrid>
                <a:gridCol w="5414319">
                  <a:extLst>
                    <a:ext uri="{9D8B030D-6E8A-4147-A177-3AD203B41FA5}">
                      <a16:colId xmlns:a16="http://schemas.microsoft.com/office/drawing/2014/main" val="503444202"/>
                    </a:ext>
                  </a:extLst>
                </a:gridCol>
                <a:gridCol w="5101281">
                  <a:extLst>
                    <a:ext uri="{9D8B030D-6E8A-4147-A177-3AD203B41FA5}">
                      <a16:colId xmlns:a16="http://schemas.microsoft.com/office/drawing/2014/main" val="2971850146"/>
                    </a:ext>
                  </a:extLst>
                </a:gridCol>
              </a:tblGrid>
              <a:tr h="623982">
                <a:tc>
                  <a:txBody>
                    <a:bodyPr/>
                    <a:lstStyle/>
                    <a:p>
                      <a:r>
                        <a:rPr lang="en-US" sz="2400" dirty="0">
                          <a:latin typeface="Times New Roman" panose="02020603050405020304" pitchFamily="18" charset="0"/>
                          <a:cs typeface="Times New Roman" panose="02020603050405020304" pitchFamily="18" charset="0"/>
                        </a:rPr>
                        <a:t>Drug class</a:t>
                      </a:r>
                    </a:p>
                  </a:txBody>
                  <a:tcPr/>
                </a:tc>
                <a:tc>
                  <a:txBody>
                    <a:bodyPr/>
                    <a:lstStyle/>
                    <a:p>
                      <a:r>
                        <a:rPr lang="en-US" sz="2400" dirty="0">
                          <a:latin typeface="Times New Roman" panose="02020603050405020304" pitchFamily="18" charset="0"/>
                          <a:cs typeface="Times New Roman" panose="02020603050405020304" pitchFamily="18" charset="0"/>
                        </a:rPr>
                        <a:t>Examples</a:t>
                      </a:r>
                    </a:p>
                  </a:txBody>
                  <a:tcPr/>
                </a:tc>
                <a:extLst>
                  <a:ext uri="{0D108BD9-81ED-4DB2-BD59-A6C34878D82A}">
                    <a16:rowId xmlns:a16="http://schemas.microsoft.com/office/drawing/2014/main" val="2587842776"/>
                  </a:ext>
                </a:extLst>
              </a:tr>
              <a:tr h="1538586">
                <a:tc>
                  <a:txBody>
                    <a:bodyPr/>
                    <a:lstStyle/>
                    <a:p>
                      <a:r>
                        <a:rPr lang="en-US" sz="2400" dirty="0">
                          <a:latin typeface="Times New Roman" panose="02020603050405020304" pitchFamily="18" charset="0"/>
                          <a:cs typeface="Times New Roman" panose="02020603050405020304" pitchFamily="18" charset="0"/>
                        </a:rPr>
                        <a:t>Azoles</a:t>
                      </a:r>
                    </a:p>
                  </a:txBody>
                  <a:tcPr/>
                </a:tc>
                <a:tc>
                  <a:txBody>
                    <a:bodyPr/>
                    <a:lstStyle/>
                    <a:p>
                      <a:r>
                        <a:rPr lang="en-US" sz="2400" dirty="0">
                          <a:latin typeface="Times New Roman" panose="02020603050405020304" pitchFamily="18" charset="0"/>
                          <a:cs typeface="Times New Roman" panose="02020603050405020304" pitchFamily="18" charset="0"/>
                        </a:rPr>
                        <a:t>clotrimazole, econazole, </a:t>
                      </a:r>
                      <a:r>
                        <a:rPr lang="en-US" sz="2400" dirty="0" err="1">
                          <a:latin typeface="Times New Roman" panose="02020603050405020304" pitchFamily="18" charset="0"/>
                          <a:cs typeface="Times New Roman" panose="02020603050405020304" pitchFamily="18" charset="0"/>
                        </a:rPr>
                        <a:t>efinaconazole</a:t>
                      </a:r>
                      <a:r>
                        <a:rPr lang="en-US" sz="2400" dirty="0">
                          <a:latin typeface="Times New Roman" panose="02020603050405020304" pitchFamily="18" charset="0"/>
                          <a:cs typeface="Times New Roman" panose="02020603050405020304" pitchFamily="18" charset="0"/>
                        </a:rPr>
                        <a:t>, ketoconazole, luliconazole, miconazole, oxiconazole, </a:t>
                      </a:r>
                      <a:r>
                        <a:rPr lang="en-US" sz="2400" dirty="0" err="1">
                          <a:latin typeface="Times New Roman" panose="02020603050405020304" pitchFamily="18" charset="0"/>
                          <a:cs typeface="Times New Roman" panose="02020603050405020304" pitchFamily="18" charset="0"/>
                        </a:rPr>
                        <a:t>sertaconazole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sulconazole</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5367656"/>
                  </a:ext>
                </a:extLst>
              </a:tr>
              <a:tr h="623982">
                <a:tc>
                  <a:txBody>
                    <a:bodyPr/>
                    <a:lstStyle/>
                    <a:p>
                      <a:r>
                        <a:rPr lang="en-US" sz="2400" dirty="0">
                          <a:latin typeface="Times New Roman" panose="02020603050405020304" pitchFamily="18" charset="0"/>
                          <a:cs typeface="Times New Roman" panose="02020603050405020304" pitchFamily="18" charset="0"/>
                        </a:rPr>
                        <a:t>Allylamines</a:t>
                      </a:r>
                    </a:p>
                  </a:txBody>
                  <a:tcPr/>
                </a:tc>
                <a:tc>
                  <a:txBody>
                    <a:bodyPr/>
                    <a:lstStyle/>
                    <a:p>
                      <a:r>
                        <a:rPr lang="en-US" sz="2400" dirty="0" err="1">
                          <a:latin typeface="Times New Roman" panose="02020603050405020304" pitchFamily="18" charset="0"/>
                          <a:cs typeface="Times New Roman" panose="02020603050405020304" pitchFamily="18" charset="0"/>
                        </a:rPr>
                        <a:t>naftifine</a:t>
                      </a:r>
                      <a:r>
                        <a:rPr lang="en-US" sz="2400" dirty="0">
                          <a:latin typeface="Times New Roman" panose="02020603050405020304" pitchFamily="18" charset="0"/>
                          <a:cs typeface="Times New Roman" panose="02020603050405020304" pitchFamily="18" charset="0"/>
                        </a:rPr>
                        <a:t>, terbinafine</a:t>
                      </a:r>
                    </a:p>
                  </a:txBody>
                  <a:tcPr/>
                </a:tc>
                <a:extLst>
                  <a:ext uri="{0D108BD9-81ED-4DB2-BD59-A6C34878D82A}">
                    <a16:rowId xmlns:a16="http://schemas.microsoft.com/office/drawing/2014/main" val="3470573654"/>
                  </a:ext>
                </a:extLst>
              </a:tr>
              <a:tr h="623982">
                <a:tc>
                  <a:txBody>
                    <a:bodyPr/>
                    <a:lstStyle/>
                    <a:p>
                      <a:r>
                        <a:rPr lang="en-US" sz="2400" dirty="0">
                          <a:latin typeface="Times New Roman" panose="02020603050405020304" pitchFamily="18" charset="0"/>
                          <a:cs typeface="Times New Roman" panose="02020603050405020304" pitchFamily="18" charset="0"/>
                        </a:rPr>
                        <a:t>Benzylamine</a:t>
                      </a:r>
                    </a:p>
                  </a:txBody>
                  <a:tcPr/>
                </a:tc>
                <a:tc>
                  <a:txBody>
                    <a:bodyPr/>
                    <a:lstStyle/>
                    <a:p>
                      <a:r>
                        <a:rPr lang="en-US" sz="2400" dirty="0">
                          <a:latin typeface="Times New Roman" panose="02020603050405020304" pitchFamily="18" charset="0"/>
                          <a:cs typeface="Times New Roman" panose="02020603050405020304" pitchFamily="18" charset="0"/>
                        </a:rPr>
                        <a:t>butenafine</a:t>
                      </a:r>
                    </a:p>
                  </a:txBody>
                  <a:tcPr/>
                </a:tc>
                <a:extLst>
                  <a:ext uri="{0D108BD9-81ED-4DB2-BD59-A6C34878D82A}">
                    <a16:rowId xmlns:a16="http://schemas.microsoft.com/office/drawing/2014/main" val="2086317385"/>
                  </a:ext>
                </a:extLst>
              </a:tr>
              <a:tr h="623982">
                <a:tc>
                  <a:txBody>
                    <a:bodyPr/>
                    <a:lstStyle/>
                    <a:p>
                      <a:r>
                        <a:rPr lang="en-US" sz="2400" dirty="0">
                          <a:latin typeface="Times New Roman" panose="02020603050405020304" pitchFamily="18" charset="0"/>
                          <a:cs typeface="Times New Roman" panose="02020603050405020304" pitchFamily="18" charset="0"/>
                        </a:rPr>
                        <a:t>Polyene (</a:t>
                      </a:r>
                      <a:r>
                        <a:rPr lang="en-US" sz="2400" b="1" i="0" kern="1200" dirty="0">
                          <a:solidFill>
                            <a:schemeClr val="dk1"/>
                          </a:solidFill>
                          <a:effectLst/>
                          <a:latin typeface="Times New Roman" panose="02020603050405020304" pitchFamily="18" charset="0"/>
                          <a:ea typeface="+mn-ea"/>
                          <a:cs typeface="Times New Roman" panose="02020603050405020304" pitchFamily="18" charset="0"/>
                        </a:rPr>
                        <a:t>Treats </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Candida</a:t>
                      </a:r>
                      <a:r>
                        <a:rPr lang="en-US" sz="2400" b="1" i="0" kern="1200" dirty="0">
                          <a:solidFill>
                            <a:schemeClr val="dk1"/>
                          </a:solidFill>
                          <a:effectLst/>
                          <a:latin typeface="Times New Roman" panose="02020603050405020304" pitchFamily="18" charset="0"/>
                          <a:ea typeface="+mn-ea"/>
                          <a:cs typeface="Times New Roman" panose="02020603050405020304" pitchFamily="18" charset="0"/>
                        </a:rPr>
                        <a:t> infections only)</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nystatin</a:t>
                      </a:r>
                    </a:p>
                  </a:txBody>
                  <a:tcPr/>
                </a:tc>
                <a:extLst>
                  <a:ext uri="{0D108BD9-81ED-4DB2-BD59-A6C34878D82A}">
                    <a16:rowId xmlns:a16="http://schemas.microsoft.com/office/drawing/2014/main" val="3134314345"/>
                  </a:ext>
                </a:extLst>
              </a:tr>
              <a:tr h="623982">
                <a:tc>
                  <a:txBody>
                    <a:bodyPr/>
                    <a:lstStyle/>
                    <a:p>
                      <a:r>
                        <a:rPr lang="en-US" sz="2400" dirty="0">
                          <a:latin typeface="Times New Roman" panose="02020603050405020304" pitchFamily="18" charset="0"/>
                          <a:cs typeface="Times New Roman" panose="02020603050405020304" pitchFamily="18" charset="0"/>
                        </a:rPr>
                        <a:t>Other</a:t>
                      </a:r>
                    </a:p>
                  </a:txBody>
                  <a:tcPr/>
                </a:tc>
                <a:tc>
                  <a:txBody>
                    <a:bodyPr/>
                    <a:lstStyle/>
                    <a:p>
                      <a:r>
                        <a:rPr lang="en-US" sz="2400" dirty="0">
                          <a:latin typeface="Times New Roman" panose="02020603050405020304" pitchFamily="18" charset="0"/>
                          <a:cs typeface="Times New Roman" panose="02020603050405020304" pitchFamily="18" charset="0"/>
                        </a:rPr>
                        <a:t>ciclopirox, tolnaftate</a:t>
                      </a:r>
                    </a:p>
                  </a:txBody>
                  <a:tcPr/>
                </a:tc>
                <a:extLst>
                  <a:ext uri="{0D108BD9-81ED-4DB2-BD59-A6C34878D82A}">
                    <a16:rowId xmlns:a16="http://schemas.microsoft.com/office/drawing/2014/main" val="2849290347"/>
                  </a:ext>
                </a:extLst>
              </a:tr>
            </a:tbl>
          </a:graphicData>
        </a:graphic>
      </p:graphicFrame>
    </p:spTree>
    <p:extLst>
      <p:ext uri="{BB962C8B-B14F-4D97-AF65-F5344CB8AC3E}">
        <p14:creationId xmlns:p14="http://schemas.microsoft.com/office/powerpoint/2010/main" val="114389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A779-5D5A-F395-BE01-EDD5410EA727}"/>
              </a:ext>
            </a:extLst>
          </p:cNvPr>
          <p:cNvSpPr>
            <a:spLocks noGrp="1"/>
          </p:cNvSpPr>
          <p:nvPr>
            <p:ph type="title"/>
          </p:nvPr>
        </p:nvSpPr>
        <p:spPr/>
        <p:txBody>
          <a:bodyPr/>
          <a:lstStyle/>
          <a:p>
            <a:r>
              <a:rPr lang="en-US" i="0" dirty="0">
                <a:solidFill>
                  <a:srgbClr val="09142A"/>
                </a:solidFill>
                <a:effectLst/>
                <a:latin typeface="Times New Roman" panose="02020603050405020304" pitchFamily="18" charset="0"/>
                <a:cs typeface="Times New Roman" panose="02020603050405020304" pitchFamily="18" charset="0"/>
              </a:rPr>
              <a:t>Author disclosure: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354A772-8BF0-82C0-A238-2A097AB09BDA}"/>
              </a:ext>
            </a:extLst>
          </p:cNvPr>
          <p:cNvSpPr>
            <a:spLocks noGrp="1"/>
          </p:cNvSpPr>
          <p:nvPr>
            <p:ph idx="1"/>
          </p:nvPr>
        </p:nvSpPr>
        <p:spPr/>
        <p:txBody>
          <a:bodyPr/>
          <a:lstStyle/>
          <a:p>
            <a:pPr marL="0" indent="0">
              <a:buNone/>
            </a:pPr>
            <a:r>
              <a:rPr lang="en-US" b="0" i="0" dirty="0">
                <a:solidFill>
                  <a:srgbClr val="09142A"/>
                </a:solidFill>
                <a:effectLst/>
                <a:latin typeface="Times New Roman" panose="02020603050405020304" pitchFamily="18" charset="0"/>
                <a:cs typeface="Times New Roman" panose="02020603050405020304" pitchFamily="18" charset="0"/>
              </a:rPr>
              <a:t>No relevant financial affiliations.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1400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3FBA773-5DBF-0B42-484B-12033058882D}"/>
              </a:ext>
            </a:extLst>
          </p:cNvPr>
          <p:cNvGraphicFramePr>
            <a:graphicFrameLocks noGrp="1"/>
          </p:cNvGraphicFramePr>
          <p:nvPr>
            <p:ph idx="1"/>
            <p:extLst>
              <p:ext uri="{D42A27DB-BD31-4B8C-83A1-F6EECF244321}">
                <p14:modId xmlns:p14="http://schemas.microsoft.com/office/powerpoint/2010/main" val="1326225604"/>
              </p:ext>
            </p:extLst>
          </p:nvPr>
        </p:nvGraphicFramePr>
        <p:xfrm>
          <a:off x="0" y="0"/>
          <a:ext cx="12191999" cy="7515530"/>
        </p:xfrm>
        <a:graphic>
          <a:graphicData uri="http://schemas.openxmlformats.org/drawingml/2006/table">
            <a:tbl>
              <a:tblPr firstRow="1" bandRow="1">
                <a:tableStyleId>{5C22544A-7EE6-4342-B048-85BDC9FD1C3A}</a:tableStyleId>
              </a:tblPr>
              <a:tblGrid>
                <a:gridCol w="1381760">
                  <a:extLst>
                    <a:ext uri="{9D8B030D-6E8A-4147-A177-3AD203B41FA5}">
                      <a16:colId xmlns:a16="http://schemas.microsoft.com/office/drawing/2014/main" val="1161428981"/>
                    </a:ext>
                  </a:extLst>
                </a:gridCol>
                <a:gridCol w="1361440">
                  <a:extLst>
                    <a:ext uri="{9D8B030D-6E8A-4147-A177-3AD203B41FA5}">
                      <a16:colId xmlns:a16="http://schemas.microsoft.com/office/drawing/2014/main" val="2139163385"/>
                    </a:ext>
                  </a:extLst>
                </a:gridCol>
                <a:gridCol w="1717040">
                  <a:extLst>
                    <a:ext uri="{9D8B030D-6E8A-4147-A177-3AD203B41FA5}">
                      <a16:colId xmlns:a16="http://schemas.microsoft.com/office/drawing/2014/main" val="2342754208"/>
                    </a:ext>
                  </a:extLst>
                </a:gridCol>
                <a:gridCol w="3048000">
                  <a:extLst>
                    <a:ext uri="{9D8B030D-6E8A-4147-A177-3AD203B41FA5}">
                      <a16:colId xmlns:a16="http://schemas.microsoft.com/office/drawing/2014/main" val="2544997414"/>
                    </a:ext>
                  </a:extLst>
                </a:gridCol>
                <a:gridCol w="2479040">
                  <a:extLst>
                    <a:ext uri="{9D8B030D-6E8A-4147-A177-3AD203B41FA5}">
                      <a16:colId xmlns:a16="http://schemas.microsoft.com/office/drawing/2014/main" val="541323231"/>
                    </a:ext>
                  </a:extLst>
                </a:gridCol>
                <a:gridCol w="2204719">
                  <a:extLst>
                    <a:ext uri="{9D8B030D-6E8A-4147-A177-3AD203B41FA5}">
                      <a16:colId xmlns:a16="http://schemas.microsoft.com/office/drawing/2014/main" val="3371724169"/>
                    </a:ext>
                  </a:extLst>
                </a:gridCol>
              </a:tblGrid>
              <a:tr h="357200">
                <a:tc>
                  <a:txBody>
                    <a:bodyPr/>
                    <a:lstStyle/>
                    <a:p>
                      <a:r>
                        <a:rPr lang="en-US" dirty="0">
                          <a:latin typeface="Times New Roman" panose="02020603050405020304" pitchFamily="18" charset="0"/>
                          <a:cs typeface="Times New Roman" panose="02020603050405020304" pitchFamily="18" charset="0"/>
                        </a:rPr>
                        <a:t>Drug</a:t>
                      </a:r>
                    </a:p>
                  </a:txBody>
                  <a:tcPr/>
                </a:tc>
                <a:tc>
                  <a:txBody>
                    <a:bodyPr/>
                    <a:lstStyle/>
                    <a:p>
                      <a:r>
                        <a:rPr lang="en-US" dirty="0">
                          <a:latin typeface="Times New Roman" panose="02020603050405020304" pitchFamily="18" charset="0"/>
                          <a:cs typeface="Times New Roman" panose="02020603050405020304" pitchFamily="18" charset="0"/>
                        </a:rPr>
                        <a:t>Renal adj</a:t>
                      </a:r>
                    </a:p>
                  </a:txBody>
                  <a:tcPr/>
                </a:tc>
                <a:tc>
                  <a:txBody>
                    <a:bodyPr/>
                    <a:lstStyle/>
                    <a:p>
                      <a:r>
                        <a:rPr lang="en-US" dirty="0">
                          <a:latin typeface="Times New Roman" panose="02020603050405020304" pitchFamily="18" charset="0"/>
                          <a:cs typeface="Times New Roman" panose="02020603050405020304" pitchFamily="18" charset="0"/>
                        </a:rPr>
                        <a:t>Hepatic adj</a:t>
                      </a:r>
                    </a:p>
                  </a:txBody>
                  <a:tcPr/>
                </a:tc>
                <a:tc>
                  <a:txBody>
                    <a:bodyPr/>
                    <a:lstStyle/>
                    <a:p>
                      <a:r>
                        <a:rPr lang="en-US" dirty="0">
                          <a:latin typeface="Times New Roman" panose="02020603050405020304" pitchFamily="18" charset="0"/>
                          <a:cs typeface="Times New Roman" panose="02020603050405020304" pitchFamily="18" charset="0"/>
                        </a:rPr>
                        <a:t>Contraindication (Hypersensitivity)</a:t>
                      </a:r>
                    </a:p>
                  </a:txBody>
                  <a:tcPr/>
                </a:tc>
                <a:tc>
                  <a:txBody>
                    <a:bodyPr/>
                    <a:lstStyle/>
                    <a:p>
                      <a:r>
                        <a:rPr lang="en-US" dirty="0">
                          <a:latin typeface="Times New Roman" panose="02020603050405020304" pitchFamily="18" charset="0"/>
                          <a:cs typeface="Times New Roman" panose="02020603050405020304" pitchFamily="18" charset="0"/>
                        </a:rPr>
                        <a:t>Precaution</a:t>
                      </a:r>
                    </a:p>
                  </a:txBody>
                  <a:tcPr/>
                </a:tc>
                <a:tc>
                  <a:txBody>
                    <a:bodyPr/>
                    <a:lstStyle/>
                    <a:p>
                      <a:r>
                        <a:rPr lang="en-US" dirty="0">
                          <a:latin typeface="Times New Roman" panose="02020603050405020304" pitchFamily="18" charset="0"/>
                          <a:cs typeface="Times New Roman" panose="02020603050405020304" pitchFamily="18" charset="0"/>
                        </a:rPr>
                        <a:t>Comments</a:t>
                      </a:r>
                    </a:p>
                  </a:txBody>
                  <a:tcPr/>
                </a:tc>
                <a:extLst>
                  <a:ext uri="{0D108BD9-81ED-4DB2-BD59-A6C34878D82A}">
                    <a16:rowId xmlns:a16="http://schemas.microsoft.com/office/drawing/2014/main" val="768845474"/>
                  </a:ext>
                </a:extLst>
              </a:tr>
              <a:tr h="1409229">
                <a:tc>
                  <a:txBody>
                    <a:bodyPr/>
                    <a:lstStyle/>
                    <a:p>
                      <a:r>
                        <a:rPr lang="en-US" dirty="0">
                          <a:latin typeface="Times New Roman" panose="02020603050405020304" pitchFamily="18" charset="0"/>
                          <a:cs typeface="Times New Roman" panose="02020603050405020304" pitchFamily="18" charset="0"/>
                        </a:rPr>
                        <a:t>terbinafine</a:t>
                      </a:r>
                    </a:p>
                  </a:txBody>
                  <a:tcPr/>
                </a:tc>
                <a:tc>
                  <a:txBody>
                    <a:bodyPr/>
                    <a:lstStyle/>
                    <a:p>
                      <a:r>
                        <a:rPr lang="en-US" dirty="0">
                          <a:latin typeface="Times New Roman" panose="02020603050405020304" pitchFamily="18" charset="0"/>
                          <a:cs typeface="Times New Roman" panose="02020603050405020304" pitchFamily="18" charset="0"/>
                        </a:rPr>
                        <a:t>Yes</a:t>
                      </a:r>
                    </a:p>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20 - &lt;50 mL/min</a:t>
                      </a:r>
                    </a:p>
                    <a:p>
                      <a:endParaRPr lang="en-US" sz="18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&lt;20 mL/min</a:t>
                      </a: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Contraindicated in chronic or active hepatic disease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Hepatic disease</a:t>
                      </a: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Autoimmune disease (Lupus)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Monitor for hepatotoxicity, taste and smell disturbances</a:t>
                      </a:r>
                    </a:p>
                  </a:txBody>
                  <a:tcPr/>
                </a:tc>
                <a:extLst>
                  <a:ext uri="{0D108BD9-81ED-4DB2-BD59-A6C34878D82A}">
                    <a16:rowId xmlns:a16="http://schemas.microsoft.com/office/drawing/2014/main" val="2836142185"/>
                  </a:ext>
                </a:extLst>
              </a:tr>
              <a:tr h="1937690">
                <a:tc>
                  <a:txBody>
                    <a:bodyPr/>
                    <a:lstStyle/>
                    <a:p>
                      <a:r>
                        <a:rPr lang="en-US" dirty="0">
                          <a:latin typeface="Times New Roman" panose="02020603050405020304" pitchFamily="18" charset="0"/>
                          <a:cs typeface="Times New Roman" panose="02020603050405020304" pitchFamily="18" charset="0"/>
                        </a:rPr>
                        <a:t>itraconazole</a:t>
                      </a:r>
                    </a:p>
                  </a:txBody>
                  <a:tcPr/>
                </a:tc>
                <a:tc>
                  <a:txBody>
                    <a:bodyPr/>
                    <a:lstStyle/>
                    <a:p>
                      <a:r>
                        <a:rPr lang="en-US" dirty="0">
                          <a:latin typeface="Times New Roman" panose="02020603050405020304" pitchFamily="18" charset="0"/>
                          <a:cs typeface="Times New Roman" panose="02020603050405020304" pitchFamily="18" charset="0"/>
                        </a:rPr>
                        <a:t>None (limited information)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May adjust based on [trough] </a:t>
                      </a:r>
                    </a:p>
                  </a:txBody>
                  <a:tcPr/>
                </a:tc>
                <a:tc>
                  <a:txBody>
                    <a:bodyPr/>
                    <a:lstStyle/>
                    <a:p>
                      <a:r>
                        <a:rPr lang="en-US" dirty="0">
                          <a:latin typeface="Times New Roman" panose="02020603050405020304" pitchFamily="18" charset="0"/>
                          <a:cs typeface="Times New Roman" panose="02020603050405020304" pitchFamily="18" charset="0"/>
                        </a:rPr>
                        <a:t>None</a:t>
                      </a:r>
                    </a:p>
                  </a:txBody>
                  <a:tcPr/>
                </a:tc>
                <a:tc>
                  <a:txBody>
                    <a:bodyPr/>
                    <a:lstStyle/>
                    <a:p>
                      <a:r>
                        <a:rPr lang="en-US" dirty="0">
                          <a:latin typeface="Times New Roman" panose="02020603050405020304" pitchFamily="18" charset="0"/>
                          <a:cs typeface="Times New Roman" panose="02020603050405020304" pitchFamily="18" charset="0"/>
                        </a:rPr>
                        <a:t>CHF (Boxed warning)</a:t>
                      </a:r>
                    </a:p>
                    <a:p>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Numerous CYP3A4 substrates C/I</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CNS depression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Hearing loss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Caution in hepatic/renal impairment</a:t>
                      </a:r>
                    </a:p>
                  </a:txBody>
                  <a:tcPr/>
                </a:tc>
                <a:tc>
                  <a:txBody>
                    <a:bodyPr/>
                    <a:lstStyle/>
                    <a:p>
                      <a:r>
                        <a:rPr lang="en-US" dirty="0">
                          <a:latin typeface="Times New Roman" panose="02020603050405020304" pitchFamily="18" charset="0"/>
                          <a:cs typeface="Times New Roman" panose="02020603050405020304" pitchFamily="18" charset="0"/>
                        </a:rPr>
                        <a:t>CV effects (HTN, HF, QT prolong)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Neuropathy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DDI antiacids</a:t>
                      </a:r>
                    </a:p>
                  </a:txBody>
                  <a:tcPr/>
                </a:tc>
                <a:extLst>
                  <a:ext uri="{0D108BD9-81ED-4DB2-BD59-A6C34878D82A}">
                    <a16:rowId xmlns:a16="http://schemas.microsoft.com/office/drawing/2014/main" val="3665939115"/>
                  </a:ext>
                </a:extLst>
              </a:tr>
              <a:tr h="1409229">
                <a:tc>
                  <a:txBody>
                    <a:bodyPr/>
                    <a:lstStyle/>
                    <a:p>
                      <a:r>
                        <a:rPr lang="en-US" dirty="0">
                          <a:latin typeface="Times New Roman" panose="02020603050405020304" pitchFamily="18" charset="0"/>
                          <a:cs typeface="Times New Roman" panose="02020603050405020304" pitchFamily="18" charset="0"/>
                        </a:rPr>
                        <a:t>fluconazole</a:t>
                      </a:r>
                    </a:p>
                  </a:txBody>
                  <a:tcPr/>
                </a:tc>
                <a:tc>
                  <a:txBody>
                    <a:bodyPr/>
                    <a:lstStyle/>
                    <a:p>
                      <a:r>
                        <a:rPr lang="en-US" dirty="0">
                          <a:latin typeface="Times New Roman" panose="02020603050405020304" pitchFamily="18" charset="0"/>
                          <a:cs typeface="Times New Roman" panose="02020603050405020304" pitchFamily="18" charset="0"/>
                        </a:rPr>
                        <a:t>Yes </a:t>
                      </a:r>
                    </a:p>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≤50 mL/min</a:t>
                      </a:r>
                      <a:endParaRPr lang="en-US" i="0"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None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Numerous CYP3A4 substrates C/I</a:t>
                      </a:r>
                    </a:p>
                    <a:p>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CNS depression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Caution in renal impairment</a:t>
                      </a:r>
                    </a:p>
                  </a:txBody>
                  <a:tcPr/>
                </a:tc>
                <a:tc>
                  <a:txBody>
                    <a:bodyPr/>
                    <a:lstStyle/>
                    <a:p>
                      <a:r>
                        <a:rPr lang="en-US" dirty="0">
                          <a:latin typeface="Times New Roman" panose="02020603050405020304" pitchFamily="18" charset="0"/>
                          <a:cs typeface="Times New Roman" panose="02020603050405020304" pitchFamily="18" charset="0"/>
                        </a:rPr>
                        <a:t>QT prolong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Dermatologic reactions (usually mild)</a:t>
                      </a:r>
                    </a:p>
                  </a:txBody>
                  <a:tcPr/>
                </a:tc>
                <a:extLst>
                  <a:ext uri="{0D108BD9-81ED-4DB2-BD59-A6C34878D82A}">
                    <a16:rowId xmlns:a16="http://schemas.microsoft.com/office/drawing/2014/main" val="2587702379"/>
                  </a:ext>
                </a:extLst>
              </a:tr>
              <a:tr h="1937690">
                <a:tc>
                  <a:txBody>
                    <a:bodyPr/>
                    <a:lstStyle/>
                    <a:p>
                      <a:r>
                        <a:rPr lang="en-US" dirty="0">
                          <a:latin typeface="Times New Roman" panose="02020603050405020304" pitchFamily="18" charset="0"/>
                          <a:cs typeface="Times New Roman" panose="02020603050405020304" pitchFamily="18" charset="0"/>
                        </a:rPr>
                        <a:t>griseofulvin</a:t>
                      </a:r>
                    </a:p>
                  </a:txBody>
                  <a:tcPr/>
                </a:tc>
                <a:tc>
                  <a:txBody>
                    <a:bodyPr/>
                    <a:lstStyle/>
                    <a:p>
                      <a:r>
                        <a:rPr lang="en-US" dirty="0">
                          <a:latin typeface="Times New Roman" panose="02020603050405020304" pitchFamily="18" charset="0"/>
                          <a:cs typeface="Times New Roman" panose="02020603050405020304" pitchFamily="18" charset="0"/>
                        </a:rPr>
                        <a:t>None</a:t>
                      </a: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Contraindicated in hepatic failure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Hepatic failure</a:t>
                      </a:r>
                    </a:p>
                    <a:p>
                      <a:endParaRPr lang="en-US" sz="15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Porphyria</a:t>
                      </a:r>
                    </a:p>
                    <a:p>
                      <a:endParaRPr lang="en-US" sz="1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Pregnancy</a:t>
                      </a:r>
                    </a:p>
                  </a:txBody>
                  <a:tcPr/>
                </a:tc>
                <a:tc>
                  <a:txBody>
                    <a:bodyPr/>
                    <a:lstStyle/>
                    <a:p>
                      <a:r>
                        <a:rPr lang="en-US" dirty="0">
                          <a:latin typeface="Times New Roman" panose="02020603050405020304" pitchFamily="18" charset="0"/>
                          <a:cs typeface="Times New Roman" panose="02020603050405020304" pitchFamily="18" charset="0"/>
                        </a:rPr>
                        <a:t>Hematologic effects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Penicillin allergy (cross reaction is possible)</a:t>
                      </a:r>
                    </a:p>
                    <a:p>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Lupus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Severe skin reactions</a:t>
                      </a:r>
                    </a:p>
                    <a:p>
                      <a:endParaRPr lang="en-US" sz="1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Photosensitivity</a:t>
                      </a:r>
                    </a:p>
                  </a:txBody>
                  <a:tcPr/>
                </a:tc>
                <a:extLst>
                  <a:ext uri="{0D108BD9-81ED-4DB2-BD59-A6C34878D82A}">
                    <a16:rowId xmlns:a16="http://schemas.microsoft.com/office/drawing/2014/main" val="1450632239"/>
                  </a:ext>
                </a:extLst>
              </a:tr>
            </a:tbl>
          </a:graphicData>
        </a:graphic>
      </p:graphicFrame>
    </p:spTree>
    <p:extLst>
      <p:ext uri="{BB962C8B-B14F-4D97-AF65-F5344CB8AC3E}">
        <p14:creationId xmlns:p14="http://schemas.microsoft.com/office/powerpoint/2010/main" val="2193067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D5FA-890A-E19B-E0C1-1C8815C4E7C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Pearls of systemic antifungals</a:t>
            </a:r>
          </a:p>
        </p:txBody>
      </p:sp>
      <p:sp>
        <p:nvSpPr>
          <p:cNvPr id="3" name="Content Placeholder 2">
            <a:extLst>
              <a:ext uri="{FF2B5EF4-FFF2-40B4-BE49-F238E27FC236}">
                <a16:creationId xmlns:a16="http://schemas.microsoft.com/office/drawing/2014/main" id="{C1CEE29D-D9F1-48B4-AE09-87802487FFC4}"/>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Monitor for hepatotoxicity (all systemic antifungals drugs may have potential hepatotoxicity)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Always verify for potential drug-drug interactions (significant DDI may occur due to CYP metabolism of oral antifungals)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Evaluate if renal dose adjustment needed (terbinafine, fluconazole)</a:t>
            </a:r>
          </a:p>
          <a:p>
            <a:endParaRPr lang="en-US" dirty="0">
              <a:latin typeface="Times New Roman" panose="02020603050405020304" pitchFamily="18" charset="0"/>
              <a:cs typeface="Times New Roman" panose="02020603050405020304" pitchFamily="18" charset="0"/>
            </a:endParaRPr>
          </a:p>
          <a:p>
            <a:r>
              <a:rPr lang="en-US" dirty="0">
                <a:solidFill>
                  <a:srgbClr val="232323"/>
                </a:solidFill>
                <a:latin typeface="Times New Roman" panose="02020603050405020304" pitchFamily="18" charset="0"/>
                <a:cs typeface="Times New Roman" panose="02020603050405020304" pitchFamily="18" charset="0"/>
              </a:rPr>
              <a:t>F</a:t>
            </a:r>
            <a:r>
              <a:rPr lang="en-US" b="0" i="0" dirty="0">
                <a:solidFill>
                  <a:srgbClr val="232323"/>
                </a:solidFill>
                <a:effectLst/>
                <a:latin typeface="Times New Roman" panose="02020603050405020304" pitchFamily="18" charset="0"/>
                <a:cs typeface="Times New Roman" panose="02020603050405020304" pitchFamily="18" charset="0"/>
              </a:rPr>
              <a:t>luconazole have an </a:t>
            </a:r>
            <a:r>
              <a:rPr lang="en-US" dirty="0">
                <a:solidFill>
                  <a:srgbClr val="232323"/>
                </a:solidFill>
                <a:latin typeface="Times New Roman" panose="02020603050405020304" pitchFamily="18" charset="0"/>
                <a:cs typeface="Times New Roman" panose="02020603050405020304" pitchFamily="18" charset="0"/>
              </a:rPr>
              <a:t>overall</a:t>
            </a:r>
            <a:r>
              <a:rPr lang="en-US" b="0" i="0" dirty="0">
                <a:solidFill>
                  <a:srgbClr val="232323"/>
                </a:solidFill>
                <a:effectLst/>
                <a:latin typeface="Times New Roman" panose="02020603050405020304" pitchFamily="18" charset="0"/>
                <a:cs typeface="Times New Roman" panose="02020603050405020304" pitchFamily="18" charset="0"/>
              </a:rPr>
              <a:t> more favorable adverse effect profile and fewer serious drug interactions compared with itraconazole</a:t>
            </a:r>
          </a:p>
          <a:p>
            <a:pPr lvl="1"/>
            <a:r>
              <a:rPr lang="en-US" dirty="0">
                <a:solidFill>
                  <a:srgbClr val="232323"/>
                </a:solidFill>
                <a:latin typeface="Times New Roman" panose="02020603050405020304" pitchFamily="18" charset="0"/>
                <a:cs typeface="Times New Roman" panose="02020603050405020304" pitchFamily="18" charset="0"/>
              </a:rPr>
              <a:t>Avoid ketoconazole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7914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66B8F-6944-C9A5-5B00-AA2D9D57FE94}"/>
              </a:ext>
            </a:extLst>
          </p:cNvPr>
          <p:cNvSpPr txBox="1"/>
          <p:nvPr/>
        </p:nvSpPr>
        <p:spPr>
          <a:xfrm>
            <a:off x="864919" y="920621"/>
            <a:ext cx="10462161" cy="5078313"/>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Which of the following topical antifungals is effective for candida cutaneous infections but NOT for dermatophytes infections (tineas)?</a:t>
            </a:r>
          </a:p>
          <a:p>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nystatin</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terbinafine</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 clotrimazole</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d) miconazole</a:t>
            </a:r>
            <a:br>
              <a:rPr lang="en-US" sz="3600" dirty="0">
                <a:effectLst/>
                <a:latin typeface="Times New Roman" panose="02020603050405020304" pitchFamily="18" charset="0"/>
                <a:ea typeface="Calibri" panose="020F0502020204030204" pitchFamily="34" charset="0"/>
                <a:cs typeface="Times New Roman" panose="02020603050405020304" pitchFamily="18" charset="0"/>
              </a:rPr>
            </a:b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e) tolnaftate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3161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E66B8F-6944-C9A5-5B00-AA2D9D57FE94}"/>
              </a:ext>
            </a:extLst>
          </p:cNvPr>
          <p:cNvSpPr txBox="1"/>
          <p:nvPr/>
        </p:nvSpPr>
        <p:spPr>
          <a:xfrm>
            <a:off x="864919" y="920621"/>
            <a:ext cx="10462161" cy="5016758"/>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cs typeface="Times New Roman" panose="02020603050405020304" pitchFamily="18" charset="0"/>
              </a:rPr>
              <a:t>Pt with widespread tinea corporis with failure to topical antifungals. Oral (systemic) Tx will be started per prescriber and patient agreement. Which of the following oral antifungals is NOT recommended due to increase risk of serious ADRs based on Boxed Warning?</a:t>
            </a:r>
          </a:p>
          <a:p>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itraconazole</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fluconazole</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ketoconazole</a:t>
            </a:r>
            <a:br>
              <a:rPr lang="en-US" sz="32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terbinafine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398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70BD890A-2A38-FDC0-6C36-EE7F385BF814}"/>
              </a:ext>
            </a:extLst>
          </p:cNvPr>
          <p:cNvSpPr>
            <a:spLocks noGrp="1"/>
          </p:cNvSpPr>
          <p:nvPr>
            <p:ph type="ctrTitle"/>
          </p:nvPr>
        </p:nvSpPr>
        <p:spPr>
          <a:xfrm>
            <a:off x="3315031" y="2086157"/>
            <a:ext cx="5561938" cy="2513516"/>
          </a:xfrm>
        </p:spPr>
        <p:txBody>
          <a:bodyPr>
            <a:normAutofit fontScale="90000"/>
          </a:bodyPr>
          <a:lstStyle/>
          <a:p>
            <a:r>
              <a:rPr lang="en-US" b="1" dirty="0">
                <a:latin typeface="Times New Roman" panose="02020603050405020304" pitchFamily="18" charset="0"/>
                <a:cs typeface="Times New Roman" panose="02020603050405020304" pitchFamily="18" charset="0"/>
              </a:rPr>
              <a:t>Treatment of Bacterial Skin and Soft Tissue Infections  (SSTI)</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6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5C7EC-3547-9C79-F97D-3F140260BF9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SSTI</a:t>
            </a:r>
          </a:p>
        </p:txBody>
      </p:sp>
      <p:sp>
        <p:nvSpPr>
          <p:cNvPr id="3" name="Content Placeholder 2">
            <a:extLst>
              <a:ext uri="{FF2B5EF4-FFF2-40B4-BE49-F238E27FC236}">
                <a16:creationId xmlns:a16="http://schemas.microsoft.com/office/drawing/2014/main" id="{AF5A82AF-214A-3FF9-FBB0-5704D1715C37}"/>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General principle:</a:t>
            </a:r>
          </a:p>
          <a:p>
            <a:r>
              <a:rPr lang="en-US" dirty="0">
                <a:latin typeface="Times New Roman" panose="02020603050405020304" pitchFamily="18" charset="0"/>
                <a:cs typeface="Times New Roman" panose="02020603050405020304" pitchFamily="18" charset="0"/>
              </a:rPr>
              <a:t>Purulent infection (empiric coverage for MRSA generally recommended)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Non-purulent infection (MSSA and streptococcal infection empiric coverage)</a:t>
            </a:r>
          </a:p>
          <a:p>
            <a:endParaRPr lang="en-US" dirty="0"/>
          </a:p>
        </p:txBody>
      </p:sp>
    </p:spTree>
    <p:extLst>
      <p:ext uri="{BB962C8B-B14F-4D97-AF65-F5344CB8AC3E}">
        <p14:creationId xmlns:p14="http://schemas.microsoft.com/office/powerpoint/2010/main" val="1964012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2588-44BB-1613-6F11-5A9416E1B0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Impetigo</a:t>
            </a:r>
          </a:p>
        </p:txBody>
      </p:sp>
      <p:sp>
        <p:nvSpPr>
          <p:cNvPr id="3" name="Content Placeholder 2">
            <a:extLst>
              <a:ext uri="{FF2B5EF4-FFF2-40B4-BE49-F238E27FC236}">
                <a16:creationId xmlns:a16="http://schemas.microsoft.com/office/drawing/2014/main" id="{844B9192-2839-6A0E-D0FF-AF6772E4DF32}"/>
              </a:ext>
            </a:extLst>
          </p:cNvPr>
          <p:cNvSpPr>
            <a:spLocks noGrp="1"/>
          </p:cNvSpPr>
          <p:nvPr>
            <p:ph idx="1"/>
          </p:nvPr>
        </p:nvSpPr>
        <p:spPr>
          <a:xfrm>
            <a:off x="838200" y="1595336"/>
            <a:ext cx="10515600" cy="4795735"/>
          </a:xfrm>
        </p:spPr>
        <p:txBody>
          <a:bodyPr>
            <a:normAutofit/>
          </a:bodyPr>
          <a:lstStyle/>
          <a:p>
            <a:r>
              <a:rPr lang="en-US" dirty="0">
                <a:latin typeface="Times New Roman" panose="02020603050405020304" pitchFamily="18" charset="0"/>
                <a:cs typeface="Times New Roman" panose="02020603050405020304" pitchFamily="18" charset="0"/>
              </a:rPr>
              <a:t>Predominantly staphylococcal in origin (may also be </a:t>
            </a:r>
            <a:r>
              <a:rPr lang="en-US" b="0" i="0" dirty="0">
                <a:solidFill>
                  <a:srgbClr val="232323"/>
                </a:solidFill>
                <a:effectLst/>
                <a:latin typeface="Times New Roman" panose="02020603050405020304" pitchFamily="18" charset="0"/>
                <a:cs typeface="Times New Roman" panose="02020603050405020304" pitchFamily="18" charset="0"/>
              </a:rPr>
              <a:t>beta-hemolytic streptococci)</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Topical Tx is recommended for limited lesions</a:t>
            </a:r>
          </a:p>
          <a:p>
            <a:pPr lvl="1"/>
            <a:r>
              <a:rPr lang="en-US" dirty="0">
                <a:latin typeface="Times New Roman" panose="02020603050405020304" pitchFamily="18" charset="0"/>
                <a:cs typeface="Times New Roman" panose="02020603050405020304" pitchFamily="18" charset="0"/>
              </a:rPr>
              <a:t>mupirocin 5-7 days</a:t>
            </a:r>
          </a:p>
          <a:p>
            <a:pPr lvl="1"/>
            <a:r>
              <a:rPr lang="en-US" dirty="0">
                <a:latin typeface="Times New Roman" panose="02020603050405020304" pitchFamily="18" charset="0"/>
                <a:cs typeface="Times New Roman" panose="02020603050405020304" pitchFamily="18" charset="0"/>
              </a:rPr>
              <a:t>retapamulin 5 days (expensive)</a:t>
            </a:r>
          </a:p>
          <a:p>
            <a:pPr lvl="1"/>
            <a:r>
              <a:rPr lang="en-US" dirty="0" err="1">
                <a:latin typeface="Times New Roman" panose="02020603050405020304" pitchFamily="18" charset="0"/>
                <a:cs typeface="Times New Roman" panose="02020603050405020304" pitchFamily="18" charset="0"/>
              </a:rPr>
              <a:t>ozenoxacin</a:t>
            </a:r>
            <a:r>
              <a:rPr lang="en-US" dirty="0">
                <a:latin typeface="Times New Roman" panose="02020603050405020304" pitchFamily="18" charset="0"/>
                <a:cs typeface="Times New Roman" panose="02020603050405020304" pitchFamily="18" charset="0"/>
              </a:rPr>
              <a:t>  5 days(alternative agent, expensive)</a:t>
            </a:r>
          </a:p>
          <a:p>
            <a:endParaRPr lang="en-US" dirty="0"/>
          </a:p>
        </p:txBody>
      </p:sp>
    </p:spTree>
    <p:extLst>
      <p:ext uri="{BB962C8B-B14F-4D97-AF65-F5344CB8AC3E}">
        <p14:creationId xmlns:p14="http://schemas.microsoft.com/office/powerpoint/2010/main" val="2793677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2588-44BB-1613-6F11-5A9416E1B0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Impetigo</a:t>
            </a:r>
          </a:p>
        </p:txBody>
      </p:sp>
      <p:sp>
        <p:nvSpPr>
          <p:cNvPr id="3" name="Content Placeholder 2">
            <a:extLst>
              <a:ext uri="{FF2B5EF4-FFF2-40B4-BE49-F238E27FC236}">
                <a16:creationId xmlns:a16="http://schemas.microsoft.com/office/drawing/2014/main" id="{844B9192-2839-6A0E-D0FF-AF6772E4DF32}"/>
              </a:ext>
            </a:extLst>
          </p:cNvPr>
          <p:cNvSpPr>
            <a:spLocks noGrp="1"/>
          </p:cNvSpPr>
          <p:nvPr>
            <p:ph idx="1"/>
          </p:nvPr>
        </p:nvSpPr>
        <p:spPr>
          <a:xfrm>
            <a:off x="838200" y="1595336"/>
            <a:ext cx="10515600" cy="4795735"/>
          </a:xfrm>
        </p:spPr>
        <p:txBody>
          <a:bodyPr>
            <a:normAutofit/>
          </a:bodyPr>
          <a:lstStyle/>
          <a:p>
            <a:r>
              <a:rPr lang="en-US" b="0" i="0" dirty="0">
                <a:solidFill>
                  <a:srgbClr val="232323"/>
                </a:solidFill>
                <a:effectLst/>
                <a:latin typeface="Times New Roman" panose="02020603050405020304" pitchFamily="18" charset="0"/>
                <a:cs typeface="Times New Roman" panose="02020603050405020304" pitchFamily="18" charset="0"/>
              </a:rPr>
              <a:t>Oral antibiotic therapy is indicated only when the disease is more severe/extensive (e.g. ecthyma, numerous lesions</a:t>
            </a:r>
            <a:r>
              <a:rPr lang="en-US" dirty="0">
                <a:solidFill>
                  <a:srgbClr val="232323"/>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cephalexin or dicloxacillin </a:t>
            </a:r>
          </a:p>
          <a:p>
            <a:pPr lvl="1"/>
            <a:r>
              <a:rPr lang="en-US" dirty="0">
                <a:latin typeface="Times New Roman" panose="02020603050405020304" pitchFamily="18" charset="0"/>
                <a:cs typeface="Times New Roman" panose="02020603050405020304" pitchFamily="18" charset="0"/>
              </a:rPr>
              <a:t>erythromycin or clarithromycin may be considered as alternate Tx for penicillin and cephalosporins hypersensitivity </a:t>
            </a:r>
          </a:p>
          <a:p>
            <a:pPr lvl="2"/>
            <a:r>
              <a:rPr lang="en-US" b="0" i="0" dirty="0">
                <a:solidFill>
                  <a:srgbClr val="232323"/>
                </a:solidFill>
                <a:effectLst/>
                <a:latin typeface="Times New Roman" panose="02020603050405020304" pitchFamily="18" charset="0"/>
                <a:cs typeface="Times New Roman" panose="02020603050405020304" pitchFamily="18" charset="0"/>
              </a:rPr>
              <a:t>Some strains of </a:t>
            </a:r>
            <a:r>
              <a:rPr lang="en-US" b="0" i="1" dirty="0">
                <a:solidFill>
                  <a:srgbClr val="232323"/>
                </a:solidFill>
                <a:effectLst/>
                <a:latin typeface="Times New Roman" panose="02020603050405020304" pitchFamily="18" charset="0"/>
                <a:cs typeface="Times New Roman" panose="02020603050405020304" pitchFamily="18" charset="0"/>
              </a:rPr>
              <a:t>Staphylococcus aureus</a:t>
            </a:r>
            <a:r>
              <a:rPr lang="en-US" b="0" i="0" dirty="0">
                <a:solidFill>
                  <a:srgbClr val="232323"/>
                </a:solidFill>
                <a:effectLst/>
                <a:latin typeface="Times New Roman" panose="02020603050405020304" pitchFamily="18" charset="0"/>
                <a:cs typeface="Times New Roman" panose="02020603050405020304" pitchFamily="18" charset="0"/>
              </a:rPr>
              <a:t> and beta-hemolytic streptococci may be resistant to macrolides)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If MRSA suspected or confirmed, consider doxycycline (none or poor streptococcal coverage) , TMP-SMX (off-label), clindamycin</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Systemic Tx duration: 7 days</a:t>
            </a:r>
          </a:p>
        </p:txBody>
      </p:sp>
    </p:spTree>
    <p:extLst>
      <p:ext uri="{BB962C8B-B14F-4D97-AF65-F5344CB8AC3E}">
        <p14:creationId xmlns:p14="http://schemas.microsoft.com/office/powerpoint/2010/main" val="27955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350A9-0BA5-C5F7-233E-87C6B8705F02}"/>
              </a:ext>
            </a:extLst>
          </p:cNvPr>
          <p:cNvSpPr>
            <a:spLocks noGrp="1"/>
          </p:cNvSpPr>
          <p:nvPr>
            <p:ph type="title"/>
          </p:nvPr>
        </p:nvSpPr>
        <p:spPr>
          <a:xfrm>
            <a:off x="630936" y="502920"/>
            <a:ext cx="3419856" cy="1463040"/>
          </a:xfrm>
        </p:spPr>
        <p:txBody>
          <a:bodyPr anchor="ctr">
            <a:normAutofit/>
          </a:bodyPr>
          <a:lstStyle/>
          <a:p>
            <a:r>
              <a:rPr lang="en-US" dirty="0">
                <a:latin typeface="Times New Roman" panose="02020603050405020304" pitchFamily="18" charset="0"/>
                <a:cs typeface="Times New Roman" panose="02020603050405020304" pitchFamily="18" charset="0"/>
              </a:rPr>
              <a:t>A</a:t>
            </a:r>
            <a:r>
              <a:rPr lang="en-US" i="0" dirty="0">
                <a:effectLst/>
                <a:latin typeface="Times New Roman" panose="02020603050405020304" pitchFamily="18" charset="0"/>
                <a:cs typeface="Times New Roman" panose="02020603050405020304" pitchFamily="18" charset="0"/>
              </a:rPr>
              <a:t>ntibiotic Tx for Erysipelas</a:t>
            </a:r>
            <a:endParaRPr lang="en-US" dirty="0">
              <a:latin typeface="Times New Roman" panose="02020603050405020304" pitchFamily="18" charset="0"/>
              <a:cs typeface="Times New Roman" panose="02020603050405020304" pitchFamily="18" charset="0"/>
            </a:endParaRPr>
          </a:p>
        </p:txBody>
      </p:sp>
      <p:sp>
        <p:nvSpPr>
          <p:cNvPr id="2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43A65C-E749-9664-8026-026FE2F75462}"/>
              </a:ext>
            </a:extLst>
          </p:cNvPr>
          <p:cNvSpPr>
            <a:spLocks noGrp="1"/>
          </p:cNvSpPr>
          <p:nvPr>
            <p:ph idx="1"/>
          </p:nvPr>
        </p:nvSpPr>
        <p:spPr>
          <a:xfrm>
            <a:off x="4681728" y="1132636"/>
            <a:ext cx="6894576" cy="1463040"/>
          </a:xfrm>
        </p:spPr>
        <p:txBody>
          <a:bodyPr anchor="ctr">
            <a:noAutofit/>
          </a:bodyPr>
          <a:lstStyle/>
          <a:p>
            <a:r>
              <a:rPr lang="en-US" sz="2000" dirty="0">
                <a:latin typeface="Times New Roman" panose="02020603050405020304" pitchFamily="18" charset="0"/>
                <a:cs typeface="Times New Roman" panose="02020603050405020304" pitchFamily="18" charset="0"/>
              </a:rPr>
              <a:t>Penicillin V (Q6H)</a:t>
            </a:r>
          </a:p>
          <a:p>
            <a:r>
              <a:rPr lang="en-US" sz="2000" dirty="0">
                <a:latin typeface="Times New Roman" panose="02020603050405020304" pitchFamily="18" charset="0"/>
                <a:cs typeface="Times New Roman" panose="02020603050405020304" pitchFamily="18" charset="0"/>
              </a:rPr>
              <a:t>Amoxicillin (Q8-12H)</a:t>
            </a:r>
          </a:p>
          <a:p>
            <a:r>
              <a:rPr lang="en-US" sz="2000" dirty="0">
                <a:latin typeface="Times New Roman" panose="02020603050405020304" pitchFamily="18" charset="0"/>
                <a:cs typeface="Times New Roman" panose="02020603050405020304" pitchFamily="18" charset="0"/>
              </a:rPr>
              <a:t>Cephalexin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Gen, Q6H)</a:t>
            </a:r>
          </a:p>
          <a:p>
            <a:r>
              <a:rPr lang="en-US" sz="2000" dirty="0">
                <a:latin typeface="Times New Roman" panose="02020603050405020304" pitchFamily="18" charset="0"/>
                <a:cs typeface="Times New Roman" panose="02020603050405020304" pitchFamily="18" charset="0"/>
              </a:rPr>
              <a:t>Cefadroxil (1</a:t>
            </a:r>
            <a:r>
              <a:rPr lang="en-US" sz="2000" baseline="30000" dirty="0">
                <a:latin typeface="Times New Roman" panose="02020603050405020304" pitchFamily="18" charset="0"/>
                <a:cs typeface="Times New Roman" panose="02020603050405020304" pitchFamily="18" charset="0"/>
              </a:rPr>
              <a:t>st</a:t>
            </a:r>
            <a:r>
              <a:rPr lang="en-US" sz="2000" dirty="0">
                <a:latin typeface="Times New Roman" panose="02020603050405020304" pitchFamily="18" charset="0"/>
                <a:cs typeface="Times New Roman" panose="02020603050405020304" pitchFamily="18" charset="0"/>
              </a:rPr>
              <a:t> Gen, daily to Q12H)</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beta lactam allergy, same Abx options available as for cellulitis (TMP-SMX, linezolid, clindamycin; may be eligible for cephalosporins depending on ALL severity)</a:t>
            </a:r>
          </a:p>
        </p:txBody>
      </p:sp>
      <p:pic>
        <p:nvPicPr>
          <p:cNvPr id="4" name="Picture 3">
            <a:extLst>
              <a:ext uri="{FF2B5EF4-FFF2-40B4-BE49-F238E27FC236}">
                <a16:creationId xmlns:a16="http://schemas.microsoft.com/office/drawing/2014/main" id="{21E695C1-6158-0DC5-AAE0-A0A5A7A80B2F}"/>
              </a:ext>
            </a:extLst>
          </p:cNvPr>
          <p:cNvPicPr>
            <a:picLocks noChangeAspect="1"/>
          </p:cNvPicPr>
          <p:nvPr/>
        </p:nvPicPr>
        <p:blipFill>
          <a:blip r:embed="rId3"/>
          <a:stretch>
            <a:fillRect/>
          </a:stretch>
        </p:blipFill>
        <p:spPr>
          <a:xfrm>
            <a:off x="1177200" y="3339693"/>
            <a:ext cx="10090583" cy="3632608"/>
          </a:xfrm>
          <a:prstGeom prst="rect">
            <a:avLst/>
          </a:prstGeom>
        </p:spPr>
      </p:pic>
      <p:sp>
        <p:nvSpPr>
          <p:cNvPr id="5" name="TextBox 4">
            <a:extLst>
              <a:ext uri="{FF2B5EF4-FFF2-40B4-BE49-F238E27FC236}">
                <a16:creationId xmlns:a16="http://schemas.microsoft.com/office/drawing/2014/main" id="{C3D947F0-E924-18E7-BE80-9CBE7FF30B82}"/>
              </a:ext>
            </a:extLst>
          </p:cNvPr>
          <p:cNvSpPr txBox="1"/>
          <p:nvPr/>
        </p:nvSpPr>
        <p:spPr>
          <a:xfrm>
            <a:off x="165748" y="2268825"/>
            <a:ext cx="451598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Strep. pyogenes (most common pathogen)</a:t>
            </a:r>
          </a:p>
        </p:txBody>
      </p:sp>
    </p:spTree>
    <p:extLst>
      <p:ext uri="{BB962C8B-B14F-4D97-AF65-F5344CB8AC3E}">
        <p14:creationId xmlns:p14="http://schemas.microsoft.com/office/powerpoint/2010/main" val="3063350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84D58-64C0-713D-92FE-E756758F0AB7}"/>
              </a:ext>
            </a:extLst>
          </p:cNvPr>
          <p:cNvSpPr>
            <a:spLocks noGrp="1"/>
          </p:cNvSpPr>
          <p:nvPr>
            <p:ph type="title"/>
          </p:nvPr>
        </p:nvSpPr>
        <p:spPr>
          <a:xfrm>
            <a:off x="18288" y="640823"/>
            <a:ext cx="4035371" cy="5583148"/>
          </a:xfrm>
        </p:spPr>
        <p:txBody>
          <a:bodyPr anchor="ctr">
            <a:normAutofit/>
          </a:bodyPr>
          <a:lstStyle/>
          <a:p>
            <a:pPr algn="ctr"/>
            <a:r>
              <a:rPr lang="en-US" sz="4200" dirty="0">
                <a:latin typeface="Times New Roman" panose="02020603050405020304" pitchFamily="18" charset="0"/>
                <a:cs typeface="Times New Roman" panose="02020603050405020304" pitchFamily="18" charset="0"/>
              </a:rPr>
              <a:t>Cellulitis w/o MRSA coverage </a:t>
            </a:r>
            <a:r>
              <a:rPr lang="en-US" sz="2800" i="1" dirty="0">
                <a:latin typeface="Times New Roman" panose="02020603050405020304" pitchFamily="18" charset="0"/>
                <a:cs typeface="Times New Roman" panose="02020603050405020304" pitchFamily="18" charset="0"/>
              </a:rPr>
              <a:t>(outpatient management)</a:t>
            </a:r>
            <a:br>
              <a:rPr lang="en-US" sz="2800" i="1" dirty="0">
                <a:latin typeface="Times New Roman" panose="02020603050405020304" pitchFamily="18" charset="0"/>
                <a:cs typeface="Times New Roman" panose="02020603050405020304" pitchFamily="18" charset="0"/>
              </a:rPr>
            </a:br>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MSSA and </a:t>
            </a:r>
            <a:r>
              <a:rPr lang="en-US" sz="2800" b="0" i="0" dirty="0">
                <a:solidFill>
                  <a:srgbClr val="232323"/>
                </a:solidFill>
                <a:effectLst/>
                <a:latin typeface="Times New Roman" panose="02020603050405020304" pitchFamily="18" charset="0"/>
                <a:cs typeface="Times New Roman" panose="02020603050405020304" pitchFamily="18" charset="0"/>
              </a:rPr>
              <a:t>beta-hemolytic streptococci  coverage</a:t>
            </a:r>
            <a:endParaRPr lang="en-US" sz="2800" i="1" dirty="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FC3BF02-643B-3FAF-74DA-FC4722DF3669}"/>
              </a:ext>
            </a:extLst>
          </p:cNvPr>
          <p:cNvGraphicFramePr>
            <a:graphicFrameLocks noGrp="1"/>
          </p:cNvGraphicFramePr>
          <p:nvPr>
            <p:ph idx="1"/>
            <p:extLst>
              <p:ext uri="{D42A27DB-BD31-4B8C-83A1-F6EECF244321}">
                <p14:modId xmlns:p14="http://schemas.microsoft.com/office/powerpoint/2010/main" val="17908480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687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7A77F3-0B9B-D22C-5AE7-242E04709CCF}"/>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64A72B-5CB3-6AA2-1DEA-47A5EA18DE12}"/>
              </a:ext>
            </a:extLst>
          </p:cNvPr>
          <p:cNvSpPr>
            <a:spLocks noGrp="1"/>
          </p:cNvSpPr>
          <p:nvPr>
            <p:ph idx="1"/>
          </p:nvPr>
        </p:nvSpPr>
        <p:spPr>
          <a:xfrm>
            <a:off x="4447308" y="591344"/>
            <a:ext cx="6906491" cy="5585619"/>
          </a:xfrm>
        </p:spPr>
        <p:txBody>
          <a:bodyPr anchor="ctr">
            <a:normAutofit/>
          </a:bodyPr>
          <a:lstStyle/>
          <a:p>
            <a:r>
              <a:rPr lang="en-US" dirty="0">
                <a:latin typeface="Times New Roman" panose="02020603050405020304" pitchFamily="18" charset="0"/>
                <a:cs typeface="Times New Roman" panose="02020603050405020304" pitchFamily="18" charset="0"/>
              </a:rPr>
              <a:t>Discuss recommended antibiotic and antifungal Tx for common SSTI in the older adult including Tx duration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Present key considerations when prescribing selected anti-infective agents in the older adult</a:t>
            </a:r>
          </a:p>
        </p:txBody>
      </p:sp>
    </p:spTree>
    <p:extLst>
      <p:ext uri="{BB962C8B-B14F-4D97-AF65-F5344CB8AC3E}">
        <p14:creationId xmlns:p14="http://schemas.microsoft.com/office/powerpoint/2010/main" val="4030720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49082-976E-434B-F809-FE96FB93DCF0}"/>
              </a:ext>
            </a:extLst>
          </p:cNvPr>
          <p:cNvSpPr>
            <a:spLocks noGrp="1"/>
          </p:cNvSpPr>
          <p:nvPr>
            <p:ph type="title"/>
          </p:nvPr>
        </p:nvSpPr>
        <p:spPr>
          <a:xfrm rot="19126184">
            <a:off x="462976" y="1004541"/>
            <a:ext cx="3200400" cy="4461163"/>
          </a:xfrm>
        </p:spPr>
        <p:txBody>
          <a:bodyPr>
            <a:normAutofit/>
          </a:bodyPr>
          <a:lstStyle/>
          <a:p>
            <a:pPr algn="ctr"/>
            <a:r>
              <a:rPr lang="en-US" i="0" dirty="0">
                <a:solidFill>
                  <a:srgbClr val="FFFFFF"/>
                </a:solidFill>
                <a:effectLst/>
                <a:latin typeface="Times New Roman" panose="02020603050405020304" pitchFamily="18" charset="0"/>
                <a:cs typeface="Times New Roman" panose="02020603050405020304" pitchFamily="18" charset="0"/>
              </a:rPr>
              <a:t>Indications for </a:t>
            </a:r>
            <a:r>
              <a:rPr lang="en-US" b="1" i="1" u="sng" dirty="0">
                <a:solidFill>
                  <a:srgbClr val="002060"/>
                </a:solidFill>
                <a:effectLst/>
                <a:latin typeface="Times New Roman" panose="02020603050405020304" pitchFamily="18" charset="0"/>
                <a:cs typeface="Times New Roman" panose="02020603050405020304" pitchFamily="18" charset="0"/>
              </a:rPr>
              <a:t>MRSA</a:t>
            </a:r>
            <a:r>
              <a:rPr lang="en-US" i="0" dirty="0">
                <a:solidFill>
                  <a:srgbClr val="FFFFFF"/>
                </a:solidFill>
                <a:effectLst/>
                <a:latin typeface="Times New Roman" panose="02020603050405020304" pitchFamily="18" charset="0"/>
                <a:cs typeface="Times New Roman" panose="02020603050405020304" pitchFamily="18" charset="0"/>
              </a:rPr>
              <a:t> coverage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C891E0-56E8-ABBB-D6D9-043505F22070}"/>
              </a:ext>
            </a:extLst>
          </p:cNvPr>
          <p:cNvSpPr>
            <a:spLocks noGrp="1"/>
          </p:cNvSpPr>
          <p:nvPr>
            <p:ph idx="1"/>
          </p:nvPr>
        </p:nvSpPr>
        <p:spPr>
          <a:xfrm>
            <a:off x="4447308" y="-106876"/>
            <a:ext cx="6906491" cy="6461971"/>
          </a:xfrm>
        </p:spPr>
        <p:txBody>
          <a:bodyPr anchor="ctr">
            <a:normAutofit/>
          </a:bodyPr>
          <a:lstStyle/>
          <a:p>
            <a:pPr marL="0" indent="0">
              <a:buNone/>
            </a:pPr>
            <a:endParaRPr lang="en-US" sz="2400" b="0" i="0" dirty="0">
              <a:effectLst/>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Systemic signs of toxicity (</a:t>
            </a:r>
            <a:r>
              <a:rPr lang="en-US" sz="2400" b="0" i="0" dirty="0" err="1">
                <a:effectLst/>
                <a:latin typeface="Times New Roman" panose="02020603050405020304" pitchFamily="18" charset="0"/>
                <a:cs typeface="Times New Roman" panose="02020603050405020304" pitchFamily="18" charset="0"/>
              </a:rPr>
              <a:t>eg</a:t>
            </a:r>
            <a:r>
              <a:rPr lang="en-US" sz="2400" b="0" i="0" dirty="0">
                <a:effectLst/>
                <a:latin typeface="Times New Roman" panose="02020603050405020304" pitchFamily="18" charset="0"/>
                <a:cs typeface="Times New Roman" panose="02020603050405020304" pitchFamily="18" charset="0"/>
              </a:rPr>
              <a:t>, fever &gt;100.5°F/38°C, hypotension, sustained tachycardia)</a:t>
            </a:r>
          </a:p>
          <a:p>
            <a:endParaRPr lang="en-US" sz="2400" b="0" i="0" dirty="0">
              <a:effectLst/>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Cellulitis with purulent drainage or exudate</a:t>
            </a:r>
          </a:p>
          <a:p>
            <a:endParaRPr lang="en-US" sz="2400" b="0" i="0" dirty="0">
              <a:effectLst/>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Immunocompromising condition (</a:t>
            </a:r>
            <a:r>
              <a:rPr lang="en-US" sz="2400" b="0" i="0" dirty="0" err="1">
                <a:effectLst/>
                <a:latin typeface="Times New Roman" panose="02020603050405020304" pitchFamily="18" charset="0"/>
                <a:cs typeface="Times New Roman" panose="02020603050405020304" pitchFamily="18" charset="0"/>
              </a:rPr>
              <a:t>eg</a:t>
            </a:r>
            <a:r>
              <a:rPr lang="en-US" sz="2400" b="0" i="0" dirty="0">
                <a:effectLst/>
                <a:latin typeface="Times New Roman" panose="02020603050405020304" pitchFamily="18" charset="0"/>
                <a:cs typeface="Times New Roman" panose="02020603050405020304" pitchFamily="18" charset="0"/>
              </a:rPr>
              <a:t>, neutropenia, use of immunosuppressive drugs such as chemotherapy for malignancy)</a:t>
            </a:r>
          </a:p>
          <a:p>
            <a:endParaRPr lang="en-US" sz="2400" b="0" i="0" dirty="0">
              <a:effectLst/>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Presence of risk factor(s) for MRSA infection </a:t>
            </a:r>
          </a:p>
          <a:p>
            <a:endParaRPr lang="en-US" sz="2400" dirty="0"/>
          </a:p>
        </p:txBody>
      </p:sp>
    </p:spTree>
    <p:extLst>
      <p:ext uri="{BB962C8B-B14F-4D97-AF65-F5344CB8AC3E}">
        <p14:creationId xmlns:p14="http://schemas.microsoft.com/office/powerpoint/2010/main" val="349114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310673C-9341-8A9D-FA3B-EF52CE46F430}"/>
              </a:ext>
            </a:extLst>
          </p:cNvPr>
          <p:cNvSpPr>
            <a:spLocks noGrp="1"/>
          </p:cNvSpPr>
          <p:nvPr>
            <p:ph type="title"/>
          </p:nvPr>
        </p:nvSpPr>
        <p:spPr>
          <a:xfrm>
            <a:off x="838200" y="365125"/>
            <a:ext cx="10515600" cy="1325563"/>
          </a:xfrm>
        </p:spPr>
        <p:txBody>
          <a:bodyPr/>
          <a:lstStyle/>
          <a:p>
            <a:r>
              <a:rPr lang="en-US" dirty="0">
                <a:latin typeface="Times New Roman" panose="02020603050405020304" pitchFamily="18" charset="0"/>
                <a:cs typeface="Times New Roman" panose="02020603050405020304" pitchFamily="18" charset="0"/>
              </a:rPr>
              <a:t>MRSA Risk Factors</a:t>
            </a:r>
          </a:p>
        </p:txBody>
      </p:sp>
      <p:sp>
        <p:nvSpPr>
          <p:cNvPr id="7" name="Content Placeholder 3">
            <a:extLst>
              <a:ext uri="{FF2B5EF4-FFF2-40B4-BE49-F238E27FC236}">
                <a16:creationId xmlns:a16="http://schemas.microsoft.com/office/drawing/2014/main" id="{577C7035-585F-CAED-FDA7-3F811931CFC2}"/>
              </a:ext>
            </a:extLst>
          </p:cNvPr>
          <p:cNvSpPr txBox="1">
            <a:spLocks/>
          </p:cNvSpPr>
          <p:nvPr/>
        </p:nvSpPr>
        <p:spPr>
          <a:xfrm>
            <a:off x="526532" y="1855816"/>
            <a:ext cx="11348794" cy="5242142"/>
          </a:xfrm>
          <a:prstGeom prst="rect">
            <a:avLst/>
          </a:prstGeom>
        </p:spPr>
        <p:txBody>
          <a:bodyPr vert="horz" lIns="91440" tIns="45720" rIns="91440" bIns="45720" numCol="2" spcCol="36576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u="sng" dirty="0">
                <a:latin typeface="Times New Roman" panose="02020603050405020304" pitchFamily="18" charset="0"/>
                <a:cs typeface="Times New Roman" panose="02020603050405020304" pitchFamily="18" charset="0"/>
              </a:rPr>
              <a:t>Healthcare exposure in the last 12 months:</a:t>
            </a:r>
          </a:p>
          <a:p>
            <a:pPr marL="0" indent="0">
              <a:buNone/>
            </a:pPr>
            <a:r>
              <a:rPr lang="en-US" sz="3300" dirty="0">
                <a:latin typeface="Times New Roman" panose="02020603050405020304" pitchFamily="18" charset="0"/>
                <a:cs typeface="Times New Roman" panose="02020603050405020304" pitchFamily="18" charset="0"/>
              </a:rPr>
              <a:t>- Recent Hospitalization</a:t>
            </a:r>
          </a:p>
          <a:p>
            <a:pPr marL="0" indent="0">
              <a:buNone/>
            </a:pPr>
            <a:r>
              <a:rPr lang="en-US" sz="3300" dirty="0">
                <a:latin typeface="Times New Roman" panose="02020603050405020304" pitchFamily="18" charset="0"/>
                <a:cs typeface="Times New Roman" panose="02020603050405020304" pitchFamily="18" charset="0"/>
              </a:rPr>
              <a:t>- Resident in long term facility</a:t>
            </a:r>
          </a:p>
          <a:p>
            <a:pPr marL="0" indent="0">
              <a:buNone/>
            </a:pPr>
            <a:r>
              <a:rPr lang="en-US" sz="3300" dirty="0">
                <a:latin typeface="Times New Roman" panose="02020603050405020304" pitchFamily="18" charset="0"/>
                <a:cs typeface="Times New Roman" panose="02020603050405020304" pitchFamily="18" charset="0"/>
              </a:rPr>
              <a:t>- Recent surgery</a:t>
            </a:r>
          </a:p>
          <a:p>
            <a:pPr>
              <a:buFontTx/>
              <a:buChar char="-"/>
            </a:pPr>
            <a:r>
              <a:rPr lang="en-US" sz="3300" dirty="0">
                <a:latin typeface="Times New Roman" panose="02020603050405020304" pitchFamily="18" charset="0"/>
                <a:cs typeface="Times New Roman" panose="02020603050405020304" pitchFamily="18" charset="0"/>
              </a:rPr>
              <a:t>Hemodialysis</a:t>
            </a:r>
          </a:p>
          <a:p>
            <a:pPr>
              <a:buFontTx/>
              <a:buChar char="-"/>
            </a:pPr>
            <a:endParaRPr lang="en-US" sz="3300" dirty="0">
              <a:latin typeface="Times New Roman" panose="02020603050405020304" pitchFamily="18" charset="0"/>
              <a:cs typeface="Times New Roman" panose="02020603050405020304" pitchFamily="18" charset="0"/>
            </a:endParaRPr>
          </a:p>
          <a:p>
            <a:pPr>
              <a:buFontTx/>
              <a:buChar char="-"/>
            </a:pPr>
            <a:endParaRPr lang="en-US" sz="3300" dirty="0">
              <a:latin typeface="Times New Roman" panose="02020603050405020304" pitchFamily="18" charset="0"/>
              <a:cs typeface="Times New Roman" panose="02020603050405020304" pitchFamily="18" charset="0"/>
            </a:endParaRPr>
          </a:p>
          <a:p>
            <a:pPr>
              <a:buFontTx/>
              <a:buChar char="-"/>
            </a:pPr>
            <a:endParaRPr lang="en-US" sz="3300" dirty="0">
              <a:latin typeface="Times New Roman" panose="02020603050405020304" pitchFamily="18" charset="0"/>
              <a:cs typeface="Times New Roman" panose="02020603050405020304" pitchFamily="18" charset="0"/>
            </a:endParaRPr>
          </a:p>
          <a:p>
            <a:pPr>
              <a:buFontTx/>
              <a:buChar char="-"/>
            </a:pPr>
            <a:endParaRPr lang="en-US" sz="3300" dirty="0">
              <a:latin typeface="Times New Roman" panose="02020603050405020304" pitchFamily="18" charset="0"/>
              <a:cs typeface="Times New Roman" panose="02020603050405020304" pitchFamily="18" charset="0"/>
            </a:endParaRPr>
          </a:p>
          <a:p>
            <a:pPr>
              <a:buFontTx/>
              <a:buChar char="-"/>
            </a:pPr>
            <a:endParaRPr lang="en-US" sz="3300" dirty="0">
              <a:latin typeface="Times New Roman" panose="02020603050405020304" pitchFamily="18" charset="0"/>
              <a:cs typeface="Times New Roman" panose="02020603050405020304" pitchFamily="18" charset="0"/>
            </a:endParaRPr>
          </a:p>
          <a:p>
            <a:pPr marL="0" indent="0">
              <a:buNone/>
            </a:pPr>
            <a:r>
              <a:rPr lang="en-US" sz="3300" b="1" u="sng" dirty="0">
                <a:latin typeface="Times New Roman" panose="02020603050405020304" pitchFamily="18" charset="0"/>
                <a:cs typeface="Times New Roman" panose="02020603050405020304" pitchFamily="18" charset="0"/>
              </a:rPr>
              <a:t>Patient – Specific risk factors:</a:t>
            </a:r>
          </a:p>
          <a:p>
            <a:pPr marL="285750" indent="-285750">
              <a:buFontTx/>
              <a:buChar char="-"/>
            </a:pPr>
            <a:r>
              <a:rPr lang="en-US" sz="3300" dirty="0">
                <a:latin typeface="Times New Roman" panose="02020603050405020304" pitchFamily="18" charset="0"/>
                <a:cs typeface="Times New Roman" panose="02020603050405020304" pitchFamily="18" charset="0"/>
              </a:rPr>
              <a:t>Known MRSA colonization or past infection with MRSA</a:t>
            </a:r>
          </a:p>
          <a:p>
            <a:pPr marL="285750" indent="-285750">
              <a:buFontTx/>
              <a:buChar char="-"/>
            </a:pPr>
            <a:r>
              <a:rPr lang="en-US" sz="3300" dirty="0">
                <a:latin typeface="Times New Roman" panose="02020603050405020304" pitchFamily="18" charset="0"/>
                <a:cs typeface="Times New Roman" panose="02020603050405020304" pitchFamily="18" charset="0"/>
              </a:rPr>
              <a:t>Recent close contact with person colonized or infected with MRSA</a:t>
            </a:r>
          </a:p>
          <a:p>
            <a:pPr marL="285750" indent="-285750">
              <a:buFontTx/>
              <a:buChar char="-"/>
            </a:pPr>
            <a:r>
              <a:rPr lang="en-US" sz="3300" dirty="0">
                <a:latin typeface="Times New Roman" panose="02020603050405020304" pitchFamily="18" charset="0"/>
                <a:cs typeface="Times New Roman" panose="02020603050405020304" pitchFamily="18" charset="0"/>
              </a:rPr>
              <a:t>HIV infection</a:t>
            </a:r>
          </a:p>
          <a:p>
            <a:pPr marL="285750" indent="-285750">
              <a:buFontTx/>
              <a:buChar char="-"/>
            </a:pPr>
            <a:r>
              <a:rPr lang="en-US" sz="3300" dirty="0">
                <a:latin typeface="Times New Roman" panose="02020603050405020304" pitchFamily="18" charset="0"/>
                <a:cs typeface="Times New Roman" panose="02020603050405020304" pitchFamily="18" charset="0"/>
              </a:rPr>
              <a:t>IV drug use</a:t>
            </a:r>
          </a:p>
          <a:p>
            <a:pPr marL="285750" indent="-285750">
              <a:buFontTx/>
              <a:buChar char="-"/>
            </a:pPr>
            <a:r>
              <a:rPr lang="en-US" sz="3300" dirty="0">
                <a:latin typeface="Times New Roman" panose="02020603050405020304" pitchFamily="18" charset="0"/>
                <a:cs typeface="Times New Roman" panose="02020603050405020304" pitchFamily="18" charset="0"/>
              </a:rPr>
              <a:t>Homelessness</a:t>
            </a:r>
          </a:p>
          <a:p>
            <a:pPr marL="285750" indent="-285750">
              <a:buFontTx/>
              <a:buChar char="-"/>
            </a:pPr>
            <a:r>
              <a:rPr lang="en-US" sz="3300" dirty="0">
                <a:latin typeface="Times New Roman" panose="02020603050405020304" pitchFamily="18" charset="0"/>
                <a:cs typeface="Times New Roman" panose="02020603050405020304" pitchFamily="18" charset="0"/>
              </a:rPr>
              <a:t>Men who have sex with men</a:t>
            </a:r>
          </a:p>
          <a:p>
            <a:pPr marL="285750" indent="-285750">
              <a:buFontTx/>
              <a:buChar char="-"/>
            </a:pPr>
            <a:r>
              <a:rPr lang="en-US" sz="3300" dirty="0" err="1">
                <a:latin typeface="Times New Roman" panose="02020603050405020304" pitchFamily="18" charset="0"/>
                <a:cs typeface="Times New Roman" panose="02020603050405020304" pitchFamily="18" charset="0"/>
              </a:rPr>
              <a:t>Hx</a:t>
            </a:r>
            <a:r>
              <a:rPr lang="en-US" sz="3300" dirty="0">
                <a:latin typeface="Times New Roman" panose="02020603050405020304" pitchFamily="18" charset="0"/>
                <a:cs typeface="Times New Roman" panose="02020603050405020304" pitchFamily="18" charset="0"/>
              </a:rPr>
              <a:t> of antibiotic use in the last 6 months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72085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310673C-9341-8A9D-FA3B-EF52CE46F430}"/>
              </a:ext>
            </a:extLst>
          </p:cNvPr>
          <p:cNvSpPr>
            <a:spLocks noGrp="1"/>
          </p:cNvSpPr>
          <p:nvPr>
            <p:ph type="title"/>
          </p:nvPr>
        </p:nvSpPr>
        <p:spPr>
          <a:xfrm>
            <a:off x="838200" y="3651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MRSA Risk Factors</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D3BB186B-2C39-2CD9-2357-EAF6E1970706}"/>
              </a:ext>
            </a:extLst>
          </p:cNvPr>
          <p:cNvSpPr>
            <a:spLocks noGrp="1"/>
          </p:cNvSpPr>
          <p:nvPr>
            <p:ph idx="1"/>
          </p:nvPr>
        </p:nvSpPr>
        <p:spPr>
          <a:xfrm>
            <a:off x="838200" y="1929384"/>
            <a:ext cx="10515600" cy="4251960"/>
          </a:xfrm>
        </p:spPr>
        <p:txBody>
          <a:bodyPr>
            <a:normAutofit/>
          </a:bodyPr>
          <a:lstStyle/>
          <a:p>
            <a:pPr marL="0" indent="0">
              <a:buNone/>
            </a:pPr>
            <a:r>
              <a:rPr lang="en-US" sz="2200" b="1" u="sng" dirty="0">
                <a:latin typeface="Times New Roman" panose="02020603050405020304" pitchFamily="18" charset="0"/>
                <a:cs typeface="Times New Roman" panose="02020603050405020304" pitchFamily="18" charset="0"/>
              </a:rPr>
              <a:t>Environmental Exposure associated with outbreaks of MRSA skin abscesses:</a:t>
            </a:r>
          </a:p>
          <a:p>
            <a:pPr marL="0" indent="0">
              <a:buNone/>
            </a:pPr>
            <a:endParaRPr lang="en-US" sz="2200" b="1" u="sng" dirty="0">
              <a:latin typeface="Times New Roman" panose="02020603050405020304" pitchFamily="18" charset="0"/>
              <a:cs typeface="Times New Roman" panose="02020603050405020304" pitchFamily="18" charset="0"/>
            </a:endParaRPr>
          </a:p>
          <a:p>
            <a:pPr marL="285750" indent="-285750">
              <a:buFontTx/>
              <a:buChar char="-"/>
            </a:pPr>
            <a:r>
              <a:rPr lang="en-US" sz="2200" dirty="0">
                <a:latin typeface="Times New Roman" panose="02020603050405020304" pitchFamily="18" charset="0"/>
                <a:cs typeface="Times New Roman" panose="02020603050405020304" pitchFamily="18" charset="0"/>
              </a:rPr>
              <a:t>Incarceration or working as prison guard</a:t>
            </a:r>
          </a:p>
          <a:p>
            <a:pPr marL="285750" indent="-285750">
              <a:buFontTx/>
              <a:buChar char="-"/>
            </a:pPr>
            <a:r>
              <a:rPr lang="en-US" sz="2200" dirty="0">
                <a:latin typeface="Times New Roman" panose="02020603050405020304" pitchFamily="18" charset="0"/>
                <a:cs typeface="Times New Roman" panose="02020603050405020304" pitchFamily="18" charset="0"/>
              </a:rPr>
              <a:t>Military service</a:t>
            </a:r>
          </a:p>
          <a:p>
            <a:pPr marL="285750" indent="-285750">
              <a:buFontTx/>
              <a:buChar char="-"/>
            </a:pPr>
            <a:r>
              <a:rPr lang="en-US" sz="2200" dirty="0">
                <a:latin typeface="Times New Roman" panose="02020603050405020304" pitchFamily="18" charset="0"/>
                <a:cs typeface="Times New Roman" panose="02020603050405020304" pitchFamily="18" charset="0"/>
              </a:rPr>
              <a:t>Living in crowded conditions</a:t>
            </a:r>
          </a:p>
          <a:p>
            <a:pPr marL="285750" indent="-285750">
              <a:buFontTx/>
              <a:buChar char="-"/>
            </a:pPr>
            <a:r>
              <a:rPr lang="en-US" sz="2200" dirty="0">
                <a:latin typeface="Times New Roman" panose="02020603050405020304" pitchFamily="18" charset="0"/>
                <a:cs typeface="Times New Roman" panose="02020603050405020304" pitchFamily="18" charset="0"/>
              </a:rPr>
              <a:t>Childcare centers</a:t>
            </a:r>
          </a:p>
          <a:p>
            <a:pPr marL="285750" indent="-285750">
              <a:buFontTx/>
              <a:buChar char="-"/>
            </a:pPr>
            <a:r>
              <a:rPr lang="en-US" sz="2200" dirty="0">
                <a:latin typeface="Times New Roman" panose="02020603050405020304" pitchFamily="18" charset="0"/>
                <a:cs typeface="Times New Roman" panose="02020603050405020304" pitchFamily="18" charset="0"/>
              </a:rPr>
              <a:t>Playing contact sports</a:t>
            </a:r>
          </a:p>
          <a:p>
            <a:pPr marL="285750" indent="-285750">
              <a:buFontTx/>
              <a:buChar char="-"/>
            </a:pPr>
            <a:r>
              <a:rPr lang="en-US" sz="2200" dirty="0">
                <a:latin typeface="Times New Roman" panose="02020603050405020304" pitchFamily="18" charset="0"/>
                <a:cs typeface="Times New Roman" panose="02020603050405020304" pitchFamily="18" charset="0"/>
              </a:rPr>
              <a:t>Sharing needles or razors</a:t>
            </a:r>
          </a:p>
          <a:p>
            <a:pPr marL="285750" indent="-285750">
              <a:buFontTx/>
              <a:buChar char="-"/>
            </a:pPr>
            <a:r>
              <a:rPr lang="en-US" sz="2200" dirty="0">
                <a:latin typeface="Times New Roman" panose="02020603050405020304" pitchFamily="18" charset="0"/>
                <a:cs typeface="Times New Roman" panose="02020603050405020304" pitchFamily="18" charset="0"/>
              </a:rPr>
              <a:t>Attending schools or living in communities with high colonization rates</a:t>
            </a:r>
          </a:p>
          <a:p>
            <a:endParaRPr lang="en-US" sz="2200" dirty="0"/>
          </a:p>
        </p:txBody>
      </p:sp>
    </p:spTree>
    <p:extLst>
      <p:ext uri="{BB962C8B-B14F-4D97-AF65-F5344CB8AC3E}">
        <p14:creationId xmlns:p14="http://schemas.microsoft.com/office/powerpoint/2010/main" val="3457472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4E9C03-56A5-0C33-C94F-7B1B55C640D7}"/>
              </a:ext>
            </a:extLst>
          </p:cNvPr>
          <p:cNvSpPr>
            <a:spLocks noGrp="1"/>
          </p:cNvSpPr>
          <p:nvPr>
            <p:ph type="title"/>
          </p:nvPr>
        </p:nvSpPr>
        <p:spPr>
          <a:xfrm>
            <a:off x="0" y="809897"/>
            <a:ext cx="4821381" cy="5431536"/>
          </a:xfrm>
        </p:spPr>
        <p:txBody>
          <a:bodyPr>
            <a:normAutofit/>
          </a:bodyPr>
          <a:lstStyle/>
          <a:p>
            <a:pPr algn="ctr"/>
            <a:r>
              <a:rPr lang="en-US" sz="4600" dirty="0">
                <a:latin typeface="Times New Roman" panose="02020603050405020304" pitchFamily="18" charset="0"/>
                <a:cs typeface="Times New Roman" panose="02020603050405020304" pitchFamily="18" charset="0"/>
              </a:rPr>
              <a:t>Cellulitis w/ MRSA coverage </a:t>
            </a:r>
            <a:br>
              <a:rPr lang="en-US" sz="46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(outpatient management)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8AB717-FD1E-9947-B4EF-FAABDA3AA8A7}"/>
              </a:ext>
            </a:extLst>
          </p:cNvPr>
          <p:cNvSpPr>
            <a:spLocks noGrp="1"/>
          </p:cNvSpPr>
          <p:nvPr>
            <p:ph idx="1"/>
          </p:nvPr>
        </p:nvSpPr>
        <p:spPr>
          <a:xfrm>
            <a:off x="5190090" y="68283"/>
            <a:ext cx="6630153" cy="6721433"/>
          </a:xfrm>
        </p:spPr>
        <p:txBody>
          <a:bodyPr anchor="ctr">
            <a:normAutofit/>
          </a:bodyPr>
          <a:lstStyle/>
          <a:p>
            <a:r>
              <a:rPr lang="en-US" dirty="0">
                <a:latin typeface="Times New Roman" panose="02020603050405020304" pitchFamily="18" charset="0"/>
                <a:cs typeface="Times New Roman" panose="02020603050405020304" pitchFamily="18" charset="0"/>
              </a:rPr>
              <a:t>TMP-SMX (off-label)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Doxycycline +/- amoxicillin (amoxicillin added for streptococcal coverage)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Linezolid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Clindamycin (higher </a:t>
            </a:r>
            <a:r>
              <a:rPr lang="en-US" b="0" i="0" dirty="0">
                <a:effectLst/>
                <a:latin typeface="Times New Roman" panose="02020603050405020304" pitchFamily="18" charset="0"/>
                <a:cs typeface="Times New Roman" panose="02020603050405020304" pitchFamily="18" charset="0"/>
              </a:rPr>
              <a:t>risk for </a:t>
            </a:r>
            <a:r>
              <a:rPr lang="en-US" b="0" i="1" dirty="0" err="1">
                <a:effectLst/>
                <a:latin typeface="Times New Roman" panose="02020603050405020304" pitchFamily="18" charset="0"/>
                <a:cs typeface="Times New Roman" panose="02020603050405020304" pitchFamily="18" charset="0"/>
              </a:rPr>
              <a:t>Clostridioides</a:t>
            </a:r>
            <a:r>
              <a:rPr lang="en-US" b="0" i="1" dirty="0">
                <a:effectLst/>
                <a:latin typeface="Times New Roman" panose="02020603050405020304" pitchFamily="18" charset="0"/>
                <a:cs typeface="Times New Roman" panose="02020603050405020304" pitchFamily="18" charset="0"/>
              </a:rPr>
              <a:t> difficile</a:t>
            </a:r>
            <a:r>
              <a:rPr lang="en-US" b="0" i="0" dirty="0">
                <a:effectLst/>
                <a:latin typeface="Times New Roman" panose="02020603050405020304" pitchFamily="18" charset="0"/>
                <a:cs typeface="Times New Roman" panose="02020603050405020304" pitchFamily="18" charset="0"/>
              </a:rPr>
              <a:t> infection, increasing staphylococcal resistance)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080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6E380-BAFE-47C0-015C-2D7E1F684267}"/>
              </a:ext>
            </a:extLst>
          </p:cNvPr>
          <p:cNvSpPr>
            <a:spLocks noGrp="1"/>
          </p:cNvSpPr>
          <p:nvPr>
            <p:ph idx="1"/>
          </p:nvPr>
        </p:nvSpPr>
        <p:spPr>
          <a:xfrm>
            <a:off x="838200" y="700644"/>
            <a:ext cx="10515600" cy="5783283"/>
          </a:xfrm>
        </p:spPr>
        <p:txBody>
          <a:bodyPr>
            <a:normAutofit/>
          </a:bodyPr>
          <a:lstStyle/>
          <a:p>
            <a:r>
              <a:rPr lang="en-US" b="1" dirty="0">
                <a:latin typeface="Times New Roman" panose="02020603050405020304" pitchFamily="18" charset="0"/>
                <a:cs typeface="Times New Roman" panose="02020603050405020304" pitchFamily="18" charset="0"/>
              </a:rPr>
              <a:t>Practice Guidelines for the Diagnosis and Management of Skin and Soft Tissue Infections: 2014 Update by the Infectious Diseases Society of America:</a:t>
            </a:r>
          </a:p>
          <a:p>
            <a:pPr lvl="1"/>
            <a:r>
              <a:rPr lang="en-US" b="0" i="0" dirty="0">
                <a:solidFill>
                  <a:srgbClr val="363636"/>
                </a:solidFill>
                <a:effectLst/>
                <a:latin typeface="Times New Roman" panose="02020603050405020304" pitchFamily="18" charset="0"/>
                <a:cs typeface="Times New Roman" panose="02020603050405020304" pitchFamily="18" charset="0"/>
              </a:rPr>
              <a:t>If coverage for both streptococci and MRSA is desired for oral therapy, options include clindamycin alone or the combination of either TMP-SMX or doxycycline with a </a:t>
            </a:r>
            <a:r>
              <a:rPr lang="el-GR" b="0" i="0" dirty="0">
                <a:solidFill>
                  <a:srgbClr val="363636"/>
                </a:solidFill>
                <a:effectLst/>
                <a:latin typeface="Times New Roman" panose="02020603050405020304" pitchFamily="18" charset="0"/>
                <a:cs typeface="Times New Roman" panose="02020603050405020304" pitchFamily="18" charset="0"/>
              </a:rPr>
              <a:t>β-</a:t>
            </a:r>
            <a:r>
              <a:rPr lang="en-US" b="0" i="0" dirty="0">
                <a:solidFill>
                  <a:srgbClr val="363636"/>
                </a:solidFill>
                <a:effectLst/>
                <a:latin typeface="Times New Roman" panose="02020603050405020304" pitchFamily="18" charset="0"/>
                <a:cs typeface="Times New Roman" panose="02020603050405020304" pitchFamily="18" charset="0"/>
              </a:rPr>
              <a:t>lactam (</a:t>
            </a:r>
            <a:r>
              <a:rPr lang="en-US" b="0" i="0" dirty="0" err="1">
                <a:solidFill>
                  <a:srgbClr val="363636"/>
                </a:solidFill>
                <a:effectLst/>
                <a:latin typeface="Times New Roman" panose="02020603050405020304" pitchFamily="18" charset="0"/>
                <a:cs typeface="Times New Roman" panose="02020603050405020304" pitchFamily="18" charset="0"/>
              </a:rPr>
              <a:t>eg</a:t>
            </a:r>
            <a:r>
              <a:rPr lang="en-US" b="0" i="0" dirty="0">
                <a:solidFill>
                  <a:srgbClr val="363636"/>
                </a:solidFill>
                <a:effectLst/>
                <a:latin typeface="Times New Roman" panose="02020603050405020304" pitchFamily="18" charset="0"/>
                <a:cs typeface="Times New Roman" panose="02020603050405020304" pitchFamily="18" charset="0"/>
              </a:rPr>
              <a:t>, penicillin, cephalexin, or amoxicillin). The activity of doxycycline and TMP-SMX against </a:t>
            </a:r>
            <a:r>
              <a:rPr lang="el-GR" b="0" i="0" dirty="0">
                <a:solidFill>
                  <a:srgbClr val="363636"/>
                </a:solidFill>
                <a:effectLst/>
                <a:latin typeface="Times New Roman" panose="02020603050405020304" pitchFamily="18" charset="0"/>
                <a:cs typeface="Times New Roman" panose="02020603050405020304" pitchFamily="18" charset="0"/>
              </a:rPr>
              <a:t>β-</a:t>
            </a:r>
            <a:r>
              <a:rPr lang="en-US" b="0" i="0" dirty="0">
                <a:solidFill>
                  <a:srgbClr val="363636"/>
                </a:solidFill>
                <a:effectLst/>
                <a:latin typeface="Times New Roman" panose="02020603050405020304" pitchFamily="18" charset="0"/>
                <a:cs typeface="Times New Roman" panose="02020603050405020304" pitchFamily="18" charset="0"/>
              </a:rPr>
              <a:t>hemolytic streptococci is not known, and in the absence of abscess, ulcer, or purulent drainage, </a:t>
            </a:r>
            <a:r>
              <a:rPr lang="el-GR" b="0" i="0" dirty="0">
                <a:solidFill>
                  <a:srgbClr val="363636"/>
                </a:solidFill>
                <a:effectLst/>
                <a:latin typeface="Times New Roman" panose="02020603050405020304" pitchFamily="18" charset="0"/>
                <a:cs typeface="Times New Roman" panose="02020603050405020304" pitchFamily="18" charset="0"/>
              </a:rPr>
              <a:t>β-</a:t>
            </a:r>
            <a:r>
              <a:rPr lang="en-US" b="0" i="0" dirty="0">
                <a:solidFill>
                  <a:srgbClr val="363636"/>
                </a:solidFill>
                <a:effectLst/>
                <a:latin typeface="Times New Roman" panose="02020603050405020304" pitchFamily="18" charset="0"/>
                <a:cs typeface="Times New Roman" panose="02020603050405020304" pitchFamily="18" charset="0"/>
              </a:rPr>
              <a:t>lactam monotherapy is recommended. </a:t>
            </a:r>
            <a:endParaRPr lang="en-US" b="0" i="0" dirty="0">
              <a:solidFill>
                <a:srgbClr val="4D4D4D"/>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i="0" dirty="0">
                <a:solidFill>
                  <a:srgbClr val="363636"/>
                </a:solidFill>
                <a:effectLst/>
                <a:latin typeface="Times New Roman" panose="02020603050405020304" pitchFamily="18" charset="0"/>
                <a:cs typeface="Times New Roman" panose="02020603050405020304" pitchFamily="18" charset="0"/>
              </a:rPr>
              <a:t>Sanford Guide Web Edition:</a:t>
            </a:r>
          </a:p>
          <a:p>
            <a:pPr lvl="1"/>
            <a:r>
              <a:rPr lang="en-US" dirty="0">
                <a:solidFill>
                  <a:srgbClr val="363636"/>
                </a:solidFill>
                <a:latin typeface="Times New Roman" panose="02020603050405020304" pitchFamily="18" charset="0"/>
                <a:cs typeface="Times New Roman" panose="02020603050405020304" pitchFamily="18" charset="0"/>
              </a:rPr>
              <a:t>TMP-SMX- Limited activity against beta hemolytic streptococcus</a:t>
            </a:r>
          </a:p>
          <a:p>
            <a:pPr lvl="1"/>
            <a:r>
              <a:rPr lang="en-US" b="0" i="0" dirty="0">
                <a:solidFill>
                  <a:srgbClr val="363636"/>
                </a:solidFill>
                <a:effectLst/>
                <a:latin typeface="Times New Roman" panose="02020603050405020304" pitchFamily="18" charset="0"/>
                <a:cs typeface="Times New Roman" panose="02020603050405020304" pitchFamily="18" charset="0"/>
              </a:rPr>
              <a:t>Doxycycline- Not recommended against </a:t>
            </a:r>
            <a:r>
              <a:rPr lang="en-US" dirty="0">
                <a:solidFill>
                  <a:srgbClr val="363636"/>
                </a:solidFill>
                <a:latin typeface="Times New Roman" panose="02020603050405020304" pitchFamily="18" charset="0"/>
                <a:cs typeface="Times New Roman" panose="02020603050405020304" pitchFamily="18" charset="0"/>
              </a:rPr>
              <a:t>beta hemolytic streptococcus</a:t>
            </a:r>
            <a:endParaRPr lang="en-US" b="0" i="0" dirty="0">
              <a:solidFill>
                <a:srgbClr val="36363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43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E90BB-03F9-D0A1-AC09-CE1002164021}"/>
              </a:ext>
            </a:extLst>
          </p:cNvPr>
          <p:cNvSpPr>
            <a:spLocks noGrp="1"/>
          </p:cNvSpPr>
          <p:nvPr>
            <p:ph type="title"/>
          </p:nvPr>
        </p:nvSpPr>
        <p:spPr>
          <a:xfrm>
            <a:off x="203399" y="904191"/>
            <a:ext cx="3760474" cy="4461163"/>
          </a:xfrm>
        </p:spPr>
        <p:txBody>
          <a:bodyPr>
            <a:normAutofit/>
          </a:bodyPr>
          <a:lstStyle/>
          <a:p>
            <a:pPr algn="ctr"/>
            <a:r>
              <a:rPr lang="en-US" i="0" dirty="0">
                <a:solidFill>
                  <a:srgbClr val="FFFFFF"/>
                </a:solidFill>
                <a:effectLst/>
                <a:latin typeface="Times New Roman" panose="02020603050405020304" pitchFamily="18" charset="0"/>
                <a:cs typeface="Times New Roman" panose="02020603050405020304" pitchFamily="18" charset="0"/>
              </a:rPr>
              <a:t>Topical antibiotics </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CA0CD68-96BC-1384-270D-1EB1BD4CCA4D}"/>
              </a:ext>
            </a:extLst>
          </p:cNvPr>
          <p:cNvSpPr>
            <a:spLocks noGrp="1"/>
          </p:cNvSpPr>
          <p:nvPr>
            <p:ph idx="1"/>
          </p:nvPr>
        </p:nvSpPr>
        <p:spPr>
          <a:xfrm>
            <a:off x="4542817" y="128206"/>
            <a:ext cx="7273637" cy="5585619"/>
          </a:xfrm>
        </p:spPr>
        <p:txBody>
          <a:bodyPr anchor="ctr">
            <a:normAutofit/>
          </a:bodyPr>
          <a:lstStyle/>
          <a:p>
            <a:pPr marL="0" indent="0" algn="ctr">
              <a:buNone/>
            </a:pPr>
            <a:r>
              <a:rPr lang="en-US" b="1" u="sng" dirty="0">
                <a:solidFill>
                  <a:srgbClr val="FF0000"/>
                </a:solidFill>
                <a:effectLst/>
                <a:latin typeface="Times New Roman" panose="02020603050405020304" pitchFamily="18" charset="0"/>
                <a:cs typeface="Times New Roman" panose="02020603050405020304" pitchFamily="18" charset="0"/>
              </a:rPr>
              <a:t>Important</a:t>
            </a:r>
          </a:p>
          <a:p>
            <a:pPr marL="0" indent="0" algn="ctr">
              <a:buNone/>
            </a:pPr>
            <a:endParaRPr lang="en-US" b="1" u="sng" dirty="0">
              <a:solidFill>
                <a:srgbClr val="FF0000"/>
              </a:solidFill>
              <a:effectLst/>
              <a:latin typeface="Times New Roman" panose="02020603050405020304" pitchFamily="18" charset="0"/>
              <a:cs typeface="Times New Roman" panose="02020603050405020304" pitchFamily="18" charset="0"/>
            </a:endParaRPr>
          </a:p>
          <a:p>
            <a:pPr marL="0" indent="0">
              <a:buNone/>
            </a:pPr>
            <a:r>
              <a:rPr lang="en-US" b="0" dirty="0">
                <a:effectLst/>
                <a:latin typeface="Times New Roman" panose="02020603050405020304" pitchFamily="18" charset="0"/>
                <a:cs typeface="Times New Roman" panose="02020603050405020304" pitchFamily="18" charset="0"/>
              </a:rPr>
              <a:t>Although topical antibiotics are effective for some skin infections (</a:t>
            </a:r>
            <a:r>
              <a:rPr lang="en-US" b="0" dirty="0" err="1">
                <a:effectLst/>
                <a:latin typeface="Times New Roman" panose="02020603050405020304" pitchFamily="18" charset="0"/>
                <a:cs typeface="Times New Roman" panose="02020603050405020304" pitchFamily="18" charset="0"/>
              </a:rPr>
              <a:t>eg</a:t>
            </a:r>
            <a:r>
              <a:rPr lang="en-US" b="0" dirty="0">
                <a:effectLst/>
                <a:latin typeface="Times New Roman" panose="02020603050405020304" pitchFamily="18" charset="0"/>
                <a:cs typeface="Times New Roman" panose="02020603050405020304" pitchFamily="18" charset="0"/>
              </a:rPr>
              <a:t>, impetigo), topical antibiotics are </a:t>
            </a:r>
            <a:r>
              <a:rPr lang="en-US" b="1" dirty="0">
                <a:solidFill>
                  <a:srgbClr val="FF0000"/>
                </a:solidFill>
                <a:effectLst/>
                <a:latin typeface="Times New Roman" panose="02020603050405020304" pitchFamily="18" charset="0"/>
                <a:cs typeface="Times New Roman" panose="02020603050405020304" pitchFamily="18" charset="0"/>
              </a:rPr>
              <a:t>unlikely to be effective for cellulitis or erysipelas </a:t>
            </a:r>
            <a:r>
              <a:rPr lang="en-US" b="0" dirty="0">
                <a:effectLst/>
                <a:latin typeface="Times New Roman" panose="02020603050405020304" pitchFamily="18" charset="0"/>
                <a:cs typeface="Times New Roman" panose="02020603050405020304" pitchFamily="18" charset="0"/>
              </a:rPr>
              <a:t>due to involvement of the layers of skin below the epidermis.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897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B317D-0D32-3804-D531-B0EB2EAF4D0A}"/>
              </a:ext>
            </a:extLst>
          </p:cNvPr>
          <p:cNvSpPr>
            <a:spLocks noGrp="1"/>
          </p:cNvSpPr>
          <p:nvPr>
            <p:ph type="title"/>
          </p:nvPr>
        </p:nvSpPr>
        <p:spPr>
          <a:xfrm>
            <a:off x="50954" y="856689"/>
            <a:ext cx="4065364" cy="4461163"/>
          </a:xfrm>
        </p:spPr>
        <p:txBody>
          <a:bodyPr>
            <a:normAutofit/>
          </a:bodyPr>
          <a:lstStyle/>
          <a:p>
            <a:pPr algn="ctr"/>
            <a:r>
              <a:rPr lang="en-US" b="1" dirty="0">
                <a:solidFill>
                  <a:srgbClr val="FFFFFF"/>
                </a:solidFill>
                <a:effectLst/>
                <a:latin typeface="Times New Roman" panose="02020603050405020304" pitchFamily="18" charset="0"/>
                <a:cs typeface="Times New Roman" panose="02020603050405020304" pitchFamily="18" charset="0"/>
              </a:rPr>
              <a:t>Duration of antibiotic therapy for SSTI</a:t>
            </a: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88976D9-D212-6266-EE90-E9A6349821A7}"/>
              </a:ext>
            </a:extLst>
          </p:cNvPr>
          <p:cNvSpPr>
            <a:spLocks noGrp="1"/>
          </p:cNvSpPr>
          <p:nvPr>
            <p:ph idx="1"/>
          </p:nvPr>
        </p:nvSpPr>
        <p:spPr>
          <a:xfrm>
            <a:off x="4447308" y="591344"/>
            <a:ext cx="6906491" cy="5585619"/>
          </a:xfrm>
        </p:spPr>
        <p:txBody>
          <a:bodyPr anchor="ctr">
            <a:normAutofit/>
          </a:bodyPr>
          <a:lstStyle/>
          <a:p>
            <a:r>
              <a:rPr lang="en-US" sz="2600" b="1" dirty="0">
                <a:solidFill>
                  <a:srgbClr val="FF0000"/>
                </a:solidFill>
                <a:latin typeface="Times New Roman" panose="02020603050405020304" pitchFamily="18" charset="0"/>
                <a:cs typeface="Times New Roman" panose="02020603050405020304" pitchFamily="18" charset="0"/>
              </a:rPr>
              <a:t>F</a:t>
            </a:r>
            <a:r>
              <a:rPr lang="en-US" sz="2600" b="1" i="0" dirty="0">
                <a:solidFill>
                  <a:srgbClr val="FF0000"/>
                </a:solidFill>
                <a:effectLst/>
                <a:latin typeface="Times New Roman" panose="02020603050405020304" pitchFamily="18" charset="0"/>
                <a:cs typeface="Times New Roman" panose="02020603050405020304" pitchFamily="18" charset="0"/>
              </a:rPr>
              <a:t>ive to six days </a:t>
            </a:r>
            <a:r>
              <a:rPr lang="en-US" sz="2600" b="0" i="0" dirty="0">
                <a:effectLst/>
                <a:latin typeface="Times New Roman" panose="02020603050405020304" pitchFamily="18" charset="0"/>
                <a:cs typeface="Times New Roman" panose="02020603050405020304" pitchFamily="18" charset="0"/>
              </a:rPr>
              <a:t>of </a:t>
            </a:r>
            <a:r>
              <a:rPr lang="en-US" sz="2600" dirty="0">
                <a:latin typeface="Times New Roman" panose="02020603050405020304" pitchFamily="18" charset="0"/>
                <a:cs typeface="Times New Roman" panose="02020603050405020304" pitchFamily="18" charset="0"/>
              </a:rPr>
              <a:t>Tx</a:t>
            </a:r>
            <a:r>
              <a:rPr lang="en-US" sz="2600" b="0" i="0" dirty="0">
                <a:effectLst/>
                <a:latin typeface="Times New Roman" panose="02020603050405020304" pitchFamily="18" charset="0"/>
                <a:cs typeface="Times New Roman" panose="02020603050405020304" pitchFamily="18" charset="0"/>
              </a:rPr>
              <a:t> is appropriate for patients with uncomplicated cellulitis/erysipelas whose infection has improved.</a:t>
            </a:r>
          </a:p>
          <a:p>
            <a:endParaRPr lang="en-US" sz="2600" b="0" i="0" dirty="0">
              <a:effectLst/>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S</a:t>
            </a:r>
            <a:r>
              <a:rPr lang="en-US" sz="2600" b="0" i="0" dirty="0">
                <a:effectLst/>
                <a:latin typeface="Times New Roman" panose="02020603050405020304" pitchFamily="18" charset="0"/>
                <a:cs typeface="Times New Roman" panose="02020603050405020304" pitchFamily="18" charset="0"/>
              </a:rPr>
              <a:t>ymptomatic improvement typically occurs within 24 to 48 hours of Abx Tx; visible improvement of skin can take 72 hours or longer.</a:t>
            </a:r>
          </a:p>
          <a:p>
            <a:pPr marL="0" indent="0">
              <a:buNone/>
            </a:pPr>
            <a:endParaRPr lang="en-US" sz="2600" dirty="0">
              <a:latin typeface="Times New Roman" panose="02020603050405020304" pitchFamily="18" charset="0"/>
              <a:cs typeface="Times New Roman" panose="02020603050405020304" pitchFamily="18" charset="0"/>
            </a:endParaRPr>
          </a:p>
          <a:p>
            <a:r>
              <a:rPr lang="en-US" sz="2600" b="0" i="0" dirty="0">
                <a:solidFill>
                  <a:srgbClr val="FF0000"/>
                </a:solidFill>
                <a:effectLst/>
                <a:latin typeface="Times New Roman" panose="02020603050405020304" pitchFamily="18" charset="0"/>
                <a:cs typeface="Times New Roman" panose="02020603050405020304" pitchFamily="18" charset="0"/>
              </a:rPr>
              <a:t>Extension of antibiotic therapy (</a:t>
            </a:r>
            <a:r>
              <a:rPr lang="en-US" sz="2600" b="1" i="0" dirty="0">
                <a:solidFill>
                  <a:srgbClr val="FF0000"/>
                </a:solidFill>
                <a:effectLst/>
                <a:latin typeface="Times New Roman" panose="02020603050405020304" pitchFamily="18" charset="0"/>
                <a:cs typeface="Times New Roman" panose="02020603050405020304" pitchFamily="18" charset="0"/>
              </a:rPr>
              <a:t>up to 14 days</a:t>
            </a:r>
            <a:r>
              <a:rPr lang="en-US" sz="2600" b="0" i="0" dirty="0">
                <a:solidFill>
                  <a:srgbClr val="FF0000"/>
                </a:solidFill>
                <a:effectLst/>
                <a:latin typeface="Times New Roman" panose="02020603050405020304" pitchFamily="18" charset="0"/>
                <a:cs typeface="Times New Roman" panose="02020603050405020304" pitchFamily="18" charset="0"/>
              </a:rPr>
              <a:t>) may be warranted in the setting of severe infection, slow response to therapy, or immunosuppression.</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35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5B9754-66F1-F573-7A60-174509BA678E}"/>
              </a:ext>
            </a:extLst>
          </p:cNvPr>
          <p:cNvSpPr>
            <a:spLocks noGrp="1"/>
          </p:cNvSpPr>
          <p:nvPr>
            <p:ph type="title"/>
          </p:nvPr>
        </p:nvSpPr>
        <p:spPr>
          <a:xfrm>
            <a:off x="841248" y="548640"/>
            <a:ext cx="3600860" cy="6173436"/>
          </a:xfrm>
        </p:spPr>
        <p:txBody>
          <a:bodyPr>
            <a:normAutofit/>
          </a:bodyPr>
          <a:lstStyle/>
          <a:p>
            <a:pPr algn="ctr"/>
            <a:r>
              <a:rPr lang="en-US" dirty="0">
                <a:latin typeface="Times New Roman" panose="02020603050405020304" pitchFamily="18" charset="0"/>
                <a:cs typeface="Times New Roman" panose="02020603050405020304" pitchFamily="18" charset="0"/>
              </a:rPr>
              <a:t>Skin abscesses </a:t>
            </a:r>
            <a:r>
              <a:rPr lang="en-US" sz="2400" dirty="0">
                <a:latin typeface="Times New Roman" panose="02020603050405020304" pitchFamily="18" charset="0"/>
                <a:cs typeface="Times New Roman" panose="02020603050405020304" pitchFamily="18" charset="0"/>
              </a:rPr>
              <a:t>(outpatient management)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Tx duration: 5 days</a:t>
            </a:r>
            <a:r>
              <a:rPr lang="en-US" sz="2400" dirty="0"/>
              <a:t> (</a:t>
            </a:r>
            <a:r>
              <a:rPr lang="en-US" sz="2400" dirty="0">
                <a:latin typeface="Times New Roman" panose="02020603050405020304" pitchFamily="18" charset="0"/>
                <a:cs typeface="Times New Roman" panose="02020603050405020304" pitchFamily="18" charset="0"/>
              </a:rPr>
              <a:t>e</a:t>
            </a:r>
            <a:r>
              <a:rPr lang="en-US" sz="2400" b="0" i="0" dirty="0">
                <a:effectLst/>
                <a:latin typeface="Times New Roman" panose="02020603050405020304" pitchFamily="18" charset="0"/>
                <a:cs typeface="Times New Roman" panose="02020603050405020304" pitchFamily="18" charset="0"/>
              </a:rPr>
              <a:t>xtension of antibiotic therapy </a:t>
            </a:r>
            <a:r>
              <a:rPr lang="en-US" sz="2400" i="0" dirty="0">
                <a:effectLst/>
                <a:latin typeface="Times New Roman" panose="02020603050405020304" pitchFamily="18" charset="0"/>
                <a:cs typeface="Times New Roman" panose="02020603050405020304" pitchFamily="18" charset="0"/>
              </a:rPr>
              <a:t>up to 14 days </a:t>
            </a:r>
            <a:r>
              <a:rPr lang="en-US" sz="2400" b="0" i="0" dirty="0">
                <a:effectLst/>
                <a:latin typeface="Times New Roman" panose="02020603050405020304" pitchFamily="18" charset="0"/>
                <a:cs typeface="Times New Roman" panose="02020603050405020304" pitchFamily="18" charset="0"/>
              </a:rPr>
              <a:t>may be warranted in the setting of severe infection, slow response to therapy, or immunosuppression.</a:t>
            </a:r>
            <a:br>
              <a:rPr lang="en-US" sz="2400" dirty="0">
                <a:solidFill>
                  <a:srgbClr val="FF0000"/>
                </a:solidFill>
                <a:latin typeface="Times New Roman" panose="02020603050405020304" pitchFamily="18" charset="0"/>
                <a:cs typeface="Times New Roman" panose="02020603050405020304" pitchFamily="18" charset="0"/>
              </a:rPr>
            </a:br>
            <a:endParaRPr lang="en-US" sz="2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29E1DD-B2F6-82FB-C15D-0BE281FFB526}"/>
              </a:ext>
            </a:extLst>
          </p:cNvPr>
          <p:cNvSpPr>
            <a:spLocks noGrp="1"/>
          </p:cNvSpPr>
          <p:nvPr>
            <p:ph idx="1"/>
          </p:nvPr>
        </p:nvSpPr>
        <p:spPr>
          <a:xfrm>
            <a:off x="5126418" y="552090"/>
            <a:ext cx="6224335" cy="6305909"/>
          </a:xfrm>
        </p:spPr>
        <p:txBody>
          <a:bodyPr anchor="ctr">
            <a:normAutofit/>
          </a:bodyPr>
          <a:lstStyle/>
          <a:p>
            <a:pPr marL="0" indent="0">
              <a:buNone/>
            </a:pPr>
            <a:r>
              <a:rPr lang="en-US" sz="2000" b="1" dirty="0">
                <a:latin typeface="Times New Roman" panose="02020603050405020304" pitchFamily="18" charset="0"/>
                <a:cs typeface="Times New Roman" panose="02020603050405020304" pitchFamily="18" charset="0"/>
              </a:rPr>
              <a:t>Abx Tx may be indicated for </a:t>
            </a:r>
            <a:r>
              <a:rPr lang="en-US" sz="2000" b="1" dirty="0">
                <a:effectLst/>
                <a:latin typeface="Times New Roman" panose="02020603050405020304" pitchFamily="18" charset="0"/>
                <a:cs typeface="Times New Roman" panose="02020603050405020304" pitchFamily="18" charset="0"/>
              </a:rPr>
              <a:t>patients undergoing incision and drainage of a skin abscess </a:t>
            </a:r>
            <a:r>
              <a:rPr lang="en-US" sz="2000" b="1" dirty="0">
                <a:latin typeface="Times New Roman" panose="02020603050405020304" pitchFamily="18" charset="0"/>
                <a:cs typeface="Times New Roman" panose="02020603050405020304" pitchFamily="18" charset="0"/>
              </a:rPr>
              <a:t>with</a:t>
            </a:r>
            <a:r>
              <a:rPr lang="en-US" sz="2000" b="1" dirty="0">
                <a:effectLst/>
                <a:latin typeface="Times New Roman" panose="02020603050405020304" pitchFamily="18" charset="0"/>
                <a:cs typeface="Times New Roman" panose="02020603050405020304" pitchFamily="18" charset="0"/>
              </a:rPr>
              <a:t> systemic infection, immunocompromising conditions, extremes of age, or multiple abscesses (IDSA 2014)</a:t>
            </a:r>
          </a:p>
          <a:p>
            <a:endParaRPr lang="en-US" sz="15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TMP-SMX</a:t>
            </a:r>
          </a:p>
          <a:p>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Doxycycline</a:t>
            </a:r>
            <a:r>
              <a:rPr lang="en-US" sz="1800" dirty="0">
                <a:solidFill>
                  <a:srgbClr val="FF0000"/>
                </a:solidFill>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(amoxicillin added if i</a:t>
            </a:r>
            <a:r>
              <a:rPr lang="en-US" sz="1800" b="1" i="1" dirty="0">
                <a:effectLst/>
                <a:latin typeface="Times New Roman" panose="02020603050405020304" pitchFamily="18" charset="0"/>
                <a:cs typeface="Times New Roman" panose="02020603050405020304" pitchFamily="18" charset="0"/>
              </a:rPr>
              <a:t>ncreased risk of endocarditis)</a:t>
            </a:r>
            <a:r>
              <a:rPr lang="en-US" sz="1800" b="0" i="1" dirty="0">
                <a:effectLst/>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Minocycline</a:t>
            </a:r>
            <a:r>
              <a:rPr lang="en-US" sz="1800" dirty="0">
                <a:solidFill>
                  <a:srgbClr val="FF0000"/>
                </a:solidFill>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(amoxicillin added if i</a:t>
            </a:r>
            <a:r>
              <a:rPr lang="en-US" sz="1800" b="1" i="1" dirty="0">
                <a:effectLst/>
                <a:latin typeface="Times New Roman" panose="02020603050405020304" pitchFamily="18" charset="0"/>
                <a:cs typeface="Times New Roman" panose="02020603050405020304" pitchFamily="18" charset="0"/>
              </a:rPr>
              <a:t>ncreased risk of endocarditis)</a:t>
            </a:r>
            <a:r>
              <a:rPr lang="en-US" sz="1800" b="0" i="1" dirty="0">
                <a:effectLst/>
                <a:latin typeface="Times New Roman" panose="02020603050405020304" pitchFamily="18" charset="0"/>
                <a:cs typeface="Times New Roman" panose="02020603050405020304" pitchFamily="18" charset="0"/>
              </a:rPr>
              <a:t> </a:t>
            </a:r>
          </a:p>
          <a:p>
            <a:endParaRPr lang="en-US" sz="1800" dirty="0">
              <a:latin typeface="Times New Roman" panose="02020603050405020304" pitchFamily="18" charset="0"/>
              <a:cs typeface="Times New Roman" panose="02020603050405020304" pitchFamily="18" charset="0"/>
            </a:endParaRPr>
          </a:p>
          <a:p>
            <a:pPr lvl="1"/>
            <a:r>
              <a:rPr lang="en-US" sz="1800" dirty="0">
                <a:latin typeface="Times New Roman" panose="02020603050405020304" pitchFamily="18" charset="0"/>
                <a:cs typeface="Times New Roman" panose="02020603050405020304" pitchFamily="18" charset="0"/>
              </a:rPr>
              <a:t>Clindamycin </a:t>
            </a:r>
            <a:r>
              <a:rPr lang="en-US" sz="1800" i="1" dirty="0">
                <a:latin typeface="Times New Roman" panose="02020603050405020304" pitchFamily="18" charset="0"/>
                <a:cs typeface="Times New Roman" panose="02020603050405020304" pitchFamily="18" charset="0"/>
              </a:rPr>
              <a:t>(higher </a:t>
            </a:r>
            <a:r>
              <a:rPr lang="en-US" sz="1800" b="0" i="1" dirty="0">
                <a:effectLst/>
                <a:latin typeface="Times New Roman" panose="02020603050405020304" pitchFamily="18" charset="0"/>
                <a:cs typeface="Times New Roman" panose="02020603050405020304" pitchFamily="18" charset="0"/>
              </a:rPr>
              <a:t>risk for C. difficile infection, increasing staphylococcal resistance)</a:t>
            </a:r>
          </a:p>
          <a:p>
            <a:endParaRPr lang="en-US" sz="1500" dirty="0">
              <a:latin typeface="Times New Roman" panose="02020603050405020304" pitchFamily="18" charset="0"/>
              <a:cs typeface="Times New Roman" panose="02020603050405020304" pitchFamily="18" charset="0"/>
            </a:endParaRPr>
          </a:p>
          <a:p>
            <a:pPr algn="just"/>
            <a:r>
              <a:rPr lang="en-US" sz="2400" b="0" i="0" dirty="0">
                <a:effectLst/>
                <a:latin typeface="Times New Roman" panose="02020603050405020304" pitchFamily="18" charset="0"/>
                <a:cs typeface="Times New Roman" panose="02020603050405020304" pitchFamily="18" charset="0"/>
              </a:rPr>
              <a:t>For </a:t>
            </a:r>
            <a:r>
              <a:rPr lang="en-US" sz="2400" b="1" i="1" u="sng" dirty="0">
                <a:latin typeface="Times New Roman" panose="02020603050405020304" pitchFamily="18" charset="0"/>
                <a:cs typeface="Times New Roman" panose="02020603050405020304" pitchFamily="18" charset="0"/>
              </a:rPr>
              <a:t>p</a:t>
            </a:r>
            <a:r>
              <a:rPr lang="en-US" sz="2400" b="1" i="1" u="sng" dirty="0">
                <a:effectLst/>
                <a:latin typeface="Times New Roman" panose="02020603050405020304" pitchFamily="18" charset="0"/>
                <a:cs typeface="Times New Roman" panose="02020603050405020304" pitchFamily="18" charset="0"/>
              </a:rPr>
              <a:t>erianal and perirectal abscess</a:t>
            </a:r>
            <a:r>
              <a:rPr lang="en-US" sz="2400" b="1" u="sng" dirty="0">
                <a:latin typeface="Times New Roman" panose="02020603050405020304" pitchFamily="18" charset="0"/>
                <a:cs typeface="Times New Roman" panose="02020603050405020304" pitchFamily="18" charset="0"/>
              </a:rPr>
              <a:t>:  </a:t>
            </a:r>
          </a:p>
          <a:p>
            <a:pPr lvl="1" algn="just"/>
            <a:r>
              <a:rPr lang="en-US" sz="2000" i="0" dirty="0">
                <a:effectLst/>
                <a:latin typeface="Times New Roman" panose="02020603050405020304" pitchFamily="18" charset="0"/>
                <a:cs typeface="Times New Roman" panose="02020603050405020304" pitchFamily="18" charset="0"/>
              </a:rPr>
              <a:t>A 4 to 5 day</a:t>
            </a:r>
            <a:r>
              <a:rPr lang="en-US" sz="2000" dirty="0">
                <a:latin typeface="Times New Roman" panose="02020603050405020304" pitchFamily="18" charset="0"/>
                <a:cs typeface="Times New Roman" panose="02020603050405020304" pitchFamily="18" charset="0"/>
              </a:rPr>
              <a:t> </a:t>
            </a:r>
            <a:r>
              <a:rPr lang="en-US" sz="2000" b="0" i="0" dirty="0">
                <a:effectLst/>
                <a:latin typeface="Times New Roman" panose="02020603050405020304" pitchFamily="18" charset="0"/>
                <a:cs typeface="Times New Roman" panose="02020603050405020304" pitchFamily="18" charset="0"/>
              </a:rPr>
              <a:t>course of </a:t>
            </a:r>
            <a:r>
              <a:rPr lang="en-US" sz="2000" dirty="0">
                <a:latin typeface="Times New Roman" panose="02020603050405020304" pitchFamily="18" charset="0"/>
                <a:cs typeface="Times New Roman" panose="02020603050405020304" pitchFamily="18" charset="0"/>
              </a:rPr>
              <a:t>amoxicillin-clavulanate</a:t>
            </a:r>
            <a:r>
              <a:rPr lang="en-US" sz="2000" b="0" i="0" dirty="0">
                <a:effectLst/>
                <a:latin typeface="Times New Roman" panose="02020603050405020304" pitchFamily="18" charset="0"/>
                <a:cs typeface="Times New Roman" panose="02020603050405020304" pitchFamily="18" charset="0"/>
              </a:rPr>
              <a:t> or a combination of </a:t>
            </a:r>
            <a:r>
              <a:rPr lang="en-US" sz="2000" dirty="0">
                <a:latin typeface="Times New Roman" panose="02020603050405020304" pitchFamily="18" charset="0"/>
                <a:cs typeface="Times New Roman" panose="02020603050405020304" pitchFamily="18" charset="0"/>
              </a:rPr>
              <a:t>ciprofloxacin</a:t>
            </a:r>
            <a:r>
              <a:rPr lang="en-US" sz="2000" b="0" i="0" dirty="0">
                <a:effectLst/>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metronidazole</a:t>
            </a:r>
            <a:r>
              <a:rPr lang="en-US" sz="2000" u="none" strike="noStrike" dirty="0">
                <a:latin typeface="Times New Roman" panose="02020603050405020304" pitchFamily="18" charset="0"/>
                <a:cs typeface="Times New Roman" panose="02020603050405020304" pitchFamily="18" charset="0"/>
              </a:rPr>
              <a:t> is recommended. </a:t>
            </a:r>
            <a:endParaRPr lang="en-US" sz="2000" dirty="0">
              <a:latin typeface="Times New Roman" panose="02020603050405020304" pitchFamily="18" charset="0"/>
              <a:cs typeface="Times New Roman" panose="02020603050405020304" pitchFamily="18" charset="0"/>
            </a:endParaRPr>
          </a:p>
          <a:p>
            <a:endParaRPr lang="en-US" sz="1500" dirty="0">
              <a:latin typeface="Noto Sans" panose="020B0502040504020204" pitchFamily="34" charset="0"/>
            </a:endParaRPr>
          </a:p>
          <a:p>
            <a:endParaRPr lang="en-US" sz="1500" dirty="0"/>
          </a:p>
        </p:txBody>
      </p:sp>
    </p:spTree>
    <p:extLst>
      <p:ext uri="{BB962C8B-B14F-4D97-AF65-F5344CB8AC3E}">
        <p14:creationId xmlns:p14="http://schemas.microsoft.com/office/powerpoint/2010/main" val="3773639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A43A-206F-B2DB-8B7D-AD85F86191CE}"/>
              </a:ext>
            </a:extLst>
          </p:cNvPr>
          <p:cNvSpPr>
            <a:spLocks noGrp="1"/>
          </p:cNvSpPr>
          <p:nvPr>
            <p:ph type="title"/>
          </p:nvPr>
        </p:nvSpPr>
        <p:spPr/>
        <p:txBody>
          <a:bodyPr>
            <a:normAutofit/>
          </a:bodyPr>
          <a:lstStyle/>
          <a:p>
            <a:r>
              <a:rPr lang="en-US" sz="3800" dirty="0">
                <a:latin typeface="Times New Roman" panose="02020603050405020304" pitchFamily="18" charset="0"/>
                <a:cs typeface="Times New Roman" panose="02020603050405020304" pitchFamily="18" charset="0"/>
              </a:rPr>
              <a:t>Choosing Wisely Canada (Emergency Medicine)</a:t>
            </a:r>
          </a:p>
        </p:txBody>
      </p:sp>
      <p:sp>
        <p:nvSpPr>
          <p:cNvPr id="3" name="Content Placeholder 2">
            <a:extLst>
              <a:ext uri="{FF2B5EF4-FFF2-40B4-BE49-F238E27FC236}">
                <a16:creationId xmlns:a16="http://schemas.microsoft.com/office/drawing/2014/main" id="{A2972BA1-5FCA-B1AE-AC26-B7CEF41238C5}"/>
              </a:ext>
            </a:extLst>
          </p:cNvPr>
          <p:cNvSpPr>
            <a:spLocks noGrp="1"/>
          </p:cNvSpPr>
          <p:nvPr>
            <p:ph idx="1"/>
          </p:nvPr>
        </p:nvSpPr>
        <p:spPr/>
        <p:txBody>
          <a:bodyPr>
            <a:normAutofit/>
          </a:bodyPr>
          <a:lstStyle/>
          <a:p>
            <a:r>
              <a:rPr lang="en-US" b="1" i="0" dirty="0">
                <a:effectLst/>
                <a:latin typeface="Times New Roman" panose="02020603050405020304" pitchFamily="18" charset="0"/>
                <a:cs typeface="Times New Roman" panose="02020603050405020304" pitchFamily="18" charset="0"/>
              </a:rPr>
              <a:t>Don’t prescribe antibiotics after incision and drainage of uncomplicated skin abscesses unless extensive cellulitis exists.</a:t>
            </a:r>
            <a:endParaRPr lang="en-US" dirty="0">
              <a:latin typeface="Times New Roman" panose="02020603050405020304" pitchFamily="18" charset="0"/>
              <a:cs typeface="Times New Roman" panose="02020603050405020304" pitchFamily="18" charset="0"/>
            </a:endParaRPr>
          </a:p>
          <a:p>
            <a:pPr lvl="1"/>
            <a:r>
              <a:rPr lang="en-US" b="0" i="0" dirty="0">
                <a:effectLst/>
                <a:latin typeface="Times New Roman" panose="02020603050405020304" pitchFamily="18" charset="0"/>
                <a:cs typeface="Times New Roman" panose="02020603050405020304" pitchFamily="18" charset="0"/>
              </a:rPr>
              <a:t>Antibiotics may be considered when patients are immunocompromised, systemically ill, or exhibit extensive surrounding cellulitis or lymphangitis. In populations with a high MRSA prevalence, there is some evidence to suggest that antibiotics in addition to incision and drainage of uncomplicated abscesses may confer some benefit. </a:t>
            </a: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A239BA9-A5DC-BCCF-0E6E-1B1CBA78FC52}"/>
              </a:ext>
            </a:extLst>
          </p:cNvPr>
          <p:cNvSpPr txBox="1"/>
          <p:nvPr/>
        </p:nvSpPr>
        <p:spPr>
          <a:xfrm>
            <a:off x="6870159" y="5992297"/>
            <a:ext cx="6094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hlinkClick r:id="rId3"/>
              </a:rPr>
              <a:t>Emergency Medicine - Choosing Wisely Canada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810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A43A-206F-B2DB-8B7D-AD85F86191CE}"/>
              </a:ext>
            </a:extLst>
          </p:cNvPr>
          <p:cNvSpPr>
            <a:spLocks noGrp="1"/>
          </p:cNvSpPr>
          <p:nvPr>
            <p:ph type="title"/>
          </p:nvPr>
        </p:nvSpPr>
        <p:spPr>
          <a:xfrm>
            <a:off x="838200" y="-101803"/>
            <a:ext cx="10515600" cy="1325563"/>
          </a:xfrm>
        </p:spPr>
        <p:txBody>
          <a:bodyPr>
            <a:normAutofit/>
          </a:bodyPr>
          <a:lstStyle/>
          <a:p>
            <a:r>
              <a:rPr lang="en-US" sz="3500" dirty="0" err="1">
                <a:latin typeface="Times New Roman" panose="02020603050405020304" pitchFamily="18" charset="0"/>
                <a:cs typeface="Times New Roman" panose="02020603050405020304" pitchFamily="18" charset="0"/>
              </a:rPr>
              <a:t>UptoDate</a:t>
            </a:r>
            <a:r>
              <a:rPr lang="en-US" sz="3500" dirty="0">
                <a:latin typeface="Times New Roman" panose="02020603050405020304" pitchFamily="18" charset="0"/>
                <a:cs typeface="Times New Roman" panose="02020603050405020304" pitchFamily="18" charset="0"/>
              </a:rPr>
              <a:t>: Skin abscesses in adults; Treatment</a:t>
            </a:r>
          </a:p>
        </p:txBody>
      </p:sp>
      <p:sp>
        <p:nvSpPr>
          <p:cNvPr id="3" name="Content Placeholder 2">
            <a:extLst>
              <a:ext uri="{FF2B5EF4-FFF2-40B4-BE49-F238E27FC236}">
                <a16:creationId xmlns:a16="http://schemas.microsoft.com/office/drawing/2014/main" id="{A2972BA1-5FCA-B1AE-AC26-B7CEF41238C5}"/>
              </a:ext>
            </a:extLst>
          </p:cNvPr>
          <p:cNvSpPr>
            <a:spLocks noGrp="1"/>
          </p:cNvSpPr>
          <p:nvPr>
            <p:ph idx="1"/>
          </p:nvPr>
        </p:nvSpPr>
        <p:spPr>
          <a:xfrm>
            <a:off x="838200" y="1128409"/>
            <a:ext cx="10515600" cy="5350212"/>
          </a:xfrm>
        </p:spPr>
        <p:txBody>
          <a:bodyPr>
            <a:normAutofit fontScale="92500" lnSpcReduction="10000"/>
          </a:bodyPr>
          <a:lstStyle/>
          <a:p>
            <a:r>
              <a:rPr lang="en-US" dirty="0">
                <a:solidFill>
                  <a:srgbClr val="232323"/>
                </a:solidFill>
                <a:latin typeface="Times New Roman" panose="02020603050405020304" pitchFamily="18" charset="0"/>
                <a:cs typeface="Times New Roman" panose="02020603050405020304" pitchFamily="18" charset="0"/>
              </a:rPr>
              <a:t>S</a:t>
            </a:r>
            <a:r>
              <a:rPr lang="en-US" b="0" i="0" dirty="0">
                <a:solidFill>
                  <a:srgbClr val="232323"/>
                </a:solidFill>
                <a:effectLst/>
                <a:latin typeface="Times New Roman" panose="02020603050405020304" pitchFamily="18" charset="0"/>
                <a:cs typeface="Times New Roman" panose="02020603050405020304" pitchFamily="18" charset="0"/>
              </a:rPr>
              <a:t>uggest antibiotic treatment for all patients undergoing incision and drainage of a skin abscess</a:t>
            </a:r>
          </a:p>
          <a:p>
            <a:pPr algn="l"/>
            <a:r>
              <a:rPr lang="en-US" b="0" i="0" dirty="0">
                <a:solidFill>
                  <a:srgbClr val="232323"/>
                </a:solidFill>
                <a:effectLst/>
                <a:latin typeface="Times New Roman" panose="02020603050405020304" pitchFamily="18" charset="0"/>
                <a:cs typeface="Times New Roman" panose="02020603050405020304" pitchFamily="18" charset="0"/>
              </a:rPr>
              <a:t>Is reasonable to withhold antibiotic therapy if the patient is otherwise healthy and meets all of the following criteria]:</a:t>
            </a:r>
          </a:p>
          <a:p>
            <a:pPr lvl="1"/>
            <a:r>
              <a:rPr lang="en-US" b="0" i="0" dirty="0">
                <a:solidFill>
                  <a:srgbClr val="232323"/>
                </a:solidFill>
                <a:effectLst/>
                <a:latin typeface="Times New Roman" panose="02020603050405020304" pitchFamily="18" charset="0"/>
                <a:cs typeface="Times New Roman" panose="02020603050405020304" pitchFamily="18" charset="0"/>
              </a:rPr>
              <a:t>Single abscess.</a:t>
            </a:r>
          </a:p>
          <a:p>
            <a:pPr lvl="1"/>
            <a:r>
              <a:rPr lang="en-US" b="0" i="0" dirty="0">
                <a:solidFill>
                  <a:srgbClr val="232323"/>
                </a:solidFill>
                <a:effectLst/>
                <a:latin typeface="Times New Roman" panose="02020603050405020304" pitchFamily="18" charset="0"/>
                <a:cs typeface="Times New Roman" panose="02020603050405020304" pitchFamily="18" charset="0"/>
              </a:rPr>
              <a:t>Size of abscess &lt;2 cm in diameter.</a:t>
            </a:r>
          </a:p>
          <a:p>
            <a:pPr lvl="1"/>
            <a:r>
              <a:rPr lang="en-US" b="0" i="0" dirty="0">
                <a:solidFill>
                  <a:srgbClr val="232323"/>
                </a:solidFill>
                <a:effectLst/>
                <a:latin typeface="Times New Roman" panose="02020603050405020304" pitchFamily="18" charset="0"/>
                <a:cs typeface="Times New Roman" panose="02020603050405020304" pitchFamily="18" charset="0"/>
              </a:rPr>
              <a:t>No or minimal surrounding cellulitis.</a:t>
            </a:r>
          </a:p>
          <a:p>
            <a:pPr lvl="1"/>
            <a:r>
              <a:rPr lang="en-US" b="0" i="0" dirty="0">
                <a:solidFill>
                  <a:srgbClr val="232323"/>
                </a:solidFill>
                <a:effectLst/>
                <a:latin typeface="Times New Roman" panose="02020603050405020304" pitchFamily="18" charset="0"/>
                <a:cs typeface="Times New Roman" panose="02020603050405020304" pitchFamily="18" charset="0"/>
              </a:rPr>
              <a:t>No systemic signs of toxicity (</a:t>
            </a:r>
            <a:r>
              <a:rPr lang="en-US" b="0" i="0" dirty="0" err="1">
                <a:solidFill>
                  <a:srgbClr val="232323"/>
                </a:solidFill>
                <a:effectLst/>
                <a:latin typeface="Times New Roman" panose="02020603050405020304" pitchFamily="18" charset="0"/>
                <a:cs typeface="Times New Roman" panose="02020603050405020304" pitchFamily="18" charset="0"/>
              </a:rPr>
              <a:t>eg</a:t>
            </a:r>
            <a:r>
              <a:rPr lang="en-US" b="0" i="0" dirty="0">
                <a:solidFill>
                  <a:srgbClr val="232323"/>
                </a:solidFill>
                <a:effectLst/>
                <a:latin typeface="Times New Roman" panose="02020603050405020304" pitchFamily="18" charset="0"/>
                <a:cs typeface="Times New Roman" panose="02020603050405020304" pitchFamily="18" charset="0"/>
              </a:rPr>
              <a:t>, fever &gt;100.5°F/38°C, hypotension, or sustained tachycardia).</a:t>
            </a:r>
          </a:p>
          <a:p>
            <a:pPr lvl="1"/>
            <a:r>
              <a:rPr lang="en-US" b="0" i="0" dirty="0">
                <a:solidFill>
                  <a:srgbClr val="232323"/>
                </a:solidFill>
                <a:effectLst/>
                <a:latin typeface="Times New Roman" panose="02020603050405020304" pitchFamily="18" charset="0"/>
                <a:cs typeface="Times New Roman" panose="02020603050405020304" pitchFamily="18" charset="0"/>
              </a:rPr>
              <a:t>No immunosuppression or other comorbidities.</a:t>
            </a:r>
          </a:p>
          <a:p>
            <a:pPr lvl="1"/>
            <a:r>
              <a:rPr lang="en-US" b="0" i="0" dirty="0">
                <a:solidFill>
                  <a:srgbClr val="232323"/>
                </a:solidFill>
                <a:effectLst/>
                <a:latin typeface="Times New Roman" panose="02020603050405020304" pitchFamily="18" charset="0"/>
                <a:cs typeface="Times New Roman" panose="02020603050405020304" pitchFamily="18" charset="0"/>
              </a:rPr>
              <a:t>No prior clinical failure with incision and drainage alone.</a:t>
            </a:r>
          </a:p>
          <a:p>
            <a:pPr lvl="1"/>
            <a:r>
              <a:rPr lang="en-US" b="0" i="0" dirty="0">
                <a:solidFill>
                  <a:srgbClr val="232323"/>
                </a:solidFill>
                <a:effectLst/>
                <a:latin typeface="Times New Roman" panose="02020603050405020304" pitchFamily="18" charset="0"/>
                <a:cs typeface="Times New Roman" panose="02020603050405020304" pitchFamily="18" charset="0"/>
              </a:rPr>
              <a:t>No indwelling medical device (such as prosthetic joint, vascular graft, or pacemaker).</a:t>
            </a:r>
          </a:p>
          <a:p>
            <a:pPr lvl="1"/>
            <a:r>
              <a:rPr lang="en-US" b="0" i="0" dirty="0">
                <a:solidFill>
                  <a:srgbClr val="232323"/>
                </a:solidFill>
                <a:effectLst/>
                <a:latin typeface="Times New Roman" panose="02020603050405020304" pitchFamily="18" charset="0"/>
                <a:cs typeface="Times New Roman" panose="02020603050405020304" pitchFamily="18" charset="0"/>
              </a:rPr>
              <a:t>No risk factors for endocarditis</a:t>
            </a:r>
          </a:p>
          <a:p>
            <a:pPr lvl="1"/>
            <a:r>
              <a:rPr lang="en-US" b="0" i="0" dirty="0">
                <a:solidFill>
                  <a:srgbClr val="232323"/>
                </a:solidFill>
                <a:effectLst/>
                <a:latin typeface="Times New Roman" panose="02020603050405020304" pitchFamily="18" charset="0"/>
                <a:cs typeface="Times New Roman" panose="02020603050405020304" pitchFamily="18" charset="0"/>
              </a:rPr>
              <a:t>No exposure to situations that could increase transmission to others (</a:t>
            </a:r>
            <a:r>
              <a:rPr lang="en-US" b="0" i="0" dirty="0" err="1">
                <a:solidFill>
                  <a:srgbClr val="232323"/>
                </a:solidFill>
                <a:effectLst/>
                <a:latin typeface="Times New Roman" panose="02020603050405020304" pitchFamily="18" charset="0"/>
                <a:cs typeface="Times New Roman" panose="02020603050405020304" pitchFamily="18" charset="0"/>
              </a:rPr>
              <a:t>eg</a:t>
            </a:r>
            <a:r>
              <a:rPr lang="en-US" b="0" i="0" dirty="0">
                <a:solidFill>
                  <a:srgbClr val="232323"/>
                </a:solidFill>
                <a:effectLst/>
                <a:latin typeface="Times New Roman" panose="02020603050405020304" pitchFamily="18" charset="0"/>
                <a:cs typeface="Times New Roman" panose="02020603050405020304" pitchFamily="18" charset="0"/>
              </a:rPr>
              <a:t>, contact sports, military barracks).</a:t>
            </a:r>
          </a:p>
        </p:txBody>
      </p:sp>
    </p:spTree>
    <p:extLst>
      <p:ext uri="{BB962C8B-B14F-4D97-AF65-F5344CB8AC3E}">
        <p14:creationId xmlns:p14="http://schemas.microsoft.com/office/powerpoint/2010/main" val="60945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0BD890A-2A38-FDC0-6C36-EE7F385BF814}"/>
              </a:ext>
            </a:extLst>
          </p:cNvPr>
          <p:cNvSpPr>
            <a:spLocks noGrp="1"/>
          </p:cNvSpPr>
          <p:nvPr>
            <p:ph type="ctrTitle"/>
          </p:nvPr>
        </p:nvSpPr>
        <p:spPr>
          <a:xfrm>
            <a:off x="3315031" y="1761701"/>
            <a:ext cx="5561938" cy="2513516"/>
          </a:xfrm>
        </p:spPr>
        <p:txBody>
          <a:bodyPr>
            <a:normAutofit fontScale="90000"/>
          </a:bodyPr>
          <a:lstStyle/>
          <a:p>
            <a:r>
              <a:rPr lang="en-US" b="1" dirty="0">
                <a:latin typeface="Times New Roman" panose="02020603050405020304" pitchFamily="18" charset="0"/>
                <a:cs typeface="Times New Roman" panose="02020603050405020304" pitchFamily="18" charset="0"/>
              </a:rPr>
              <a:t>Treatment of Skin Fungal Infections</a:t>
            </a:r>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404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310673C-9341-8A9D-FA3B-EF52CE46F430}"/>
              </a:ext>
            </a:extLst>
          </p:cNvPr>
          <p:cNvSpPr>
            <a:spLocks noGrp="1"/>
          </p:cNvSpPr>
          <p:nvPr>
            <p:ph type="title"/>
          </p:nvPr>
        </p:nvSpPr>
        <p:spPr>
          <a:xfrm>
            <a:off x="838200" y="365125"/>
            <a:ext cx="10515600" cy="1325563"/>
          </a:xfrm>
        </p:spPr>
        <p:txBody>
          <a:bodyPr>
            <a:normAutofit/>
          </a:bodyPr>
          <a:lstStyle/>
          <a:p>
            <a:r>
              <a:rPr lang="en-US" sz="5400" dirty="0">
                <a:latin typeface="Times New Roman" panose="02020603050405020304" pitchFamily="18" charset="0"/>
                <a:cs typeface="Times New Roman" panose="02020603050405020304" pitchFamily="18" charset="0"/>
              </a:rPr>
              <a:t>Newer alternative agents for SSTI</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D3BB186B-2C39-2CD9-2357-EAF6E1970706}"/>
              </a:ext>
            </a:extLst>
          </p:cNvPr>
          <p:cNvSpPr>
            <a:spLocks noGrp="1"/>
          </p:cNvSpPr>
          <p:nvPr>
            <p:ph idx="1"/>
          </p:nvPr>
        </p:nvSpPr>
        <p:spPr>
          <a:xfrm>
            <a:off x="838200" y="1929384"/>
            <a:ext cx="10515600" cy="4251960"/>
          </a:xfrm>
        </p:spPr>
        <p:txBody>
          <a:bodyPr>
            <a:normAutofit/>
          </a:bodyPr>
          <a:lstStyle/>
          <a:p>
            <a:pPr algn="l"/>
            <a:r>
              <a:rPr lang="en-US" b="1" i="0" dirty="0">
                <a:solidFill>
                  <a:srgbClr val="232323"/>
                </a:solidFill>
                <a:effectLst/>
                <a:latin typeface="Times New Roman" panose="02020603050405020304" pitchFamily="18" charset="0"/>
                <a:cs typeface="Times New Roman" panose="02020603050405020304" pitchFamily="18" charset="0"/>
              </a:rPr>
              <a:t>Delafloxacin</a:t>
            </a:r>
            <a:r>
              <a:rPr lang="en-US" dirty="0">
                <a:solidFill>
                  <a:srgbClr val="232323"/>
                </a:solidFill>
                <a:latin typeface="Times New Roman" panose="02020603050405020304" pitchFamily="18" charset="0"/>
                <a:cs typeface="Times New Roman" panose="02020603050405020304" pitchFamily="18" charset="0"/>
              </a:rPr>
              <a:t> </a:t>
            </a:r>
            <a:r>
              <a:rPr lang="en-US" b="0" i="0" dirty="0">
                <a:solidFill>
                  <a:srgbClr val="232323"/>
                </a:solidFill>
                <a:effectLst/>
                <a:latin typeface="Times New Roman" panose="02020603050405020304" pitchFamily="18" charset="0"/>
                <a:cs typeface="Times New Roman" panose="02020603050405020304" pitchFamily="18" charset="0"/>
              </a:rPr>
              <a:t>is a fluoroquinolone approved in June 2017 by the FDA for treatment of bacterial skin and soft tissue infections</a:t>
            </a:r>
          </a:p>
          <a:p>
            <a:pPr lvl="1"/>
            <a:r>
              <a:rPr lang="en-US" b="0" i="0" dirty="0">
                <a:solidFill>
                  <a:srgbClr val="232323"/>
                </a:solidFill>
                <a:effectLst/>
                <a:latin typeface="Times New Roman" panose="02020603050405020304" pitchFamily="18" charset="0"/>
                <a:cs typeface="Times New Roman" panose="02020603050405020304" pitchFamily="18" charset="0"/>
              </a:rPr>
              <a:t>Delafloxacin has activity against staphylococci, including methicillin-resistant strains</a:t>
            </a:r>
          </a:p>
          <a:p>
            <a:pPr algn="l"/>
            <a:endParaRPr lang="en-US" b="1" i="0" dirty="0">
              <a:solidFill>
                <a:srgbClr val="232323"/>
              </a:solidFill>
              <a:effectLst/>
              <a:latin typeface="Times New Roman" panose="02020603050405020304" pitchFamily="18" charset="0"/>
              <a:cs typeface="Times New Roman" panose="02020603050405020304" pitchFamily="18" charset="0"/>
            </a:endParaRPr>
          </a:p>
          <a:p>
            <a:pPr algn="l"/>
            <a:r>
              <a:rPr lang="en-US" b="1" i="0" dirty="0" err="1">
                <a:solidFill>
                  <a:srgbClr val="232323"/>
                </a:solidFill>
                <a:effectLst/>
                <a:latin typeface="Times New Roman" panose="02020603050405020304" pitchFamily="18" charset="0"/>
                <a:cs typeface="Times New Roman" panose="02020603050405020304" pitchFamily="18" charset="0"/>
              </a:rPr>
              <a:t>Omadacycline</a:t>
            </a:r>
            <a:r>
              <a:rPr lang="en-US" b="0" i="0" dirty="0">
                <a:solidFill>
                  <a:srgbClr val="232323"/>
                </a:solidFill>
                <a:effectLst/>
                <a:latin typeface="Times New Roman" panose="02020603050405020304" pitchFamily="18" charset="0"/>
                <a:cs typeface="Times New Roman" panose="02020603050405020304" pitchFamily="18" charset="0"/>
              </a:rPr>
              <a:t> i</a:t>
            </a:r>
            <a:r>
              <a:rPr lang="en-US" b="0" i="0" dirty="0">
                <a:effectLst/>
                <a:latin typeface="Times New Roman" panose="02020603050405020304" pitchFamily="18" charset="0"/>
                <a:cs typeface="Times New Roman" panose="02020603050405020304" pitchFamily="18" charset="0"/>
              </a:rPr>
              <a:t>s a </a:t>
            </a:r>
            <a:r>
              <a:rPr lang="en-US" dirty="0">
                <a:latin typeface="Times New Roman" panose="02020603050405020304" pitchFamily="18" charset="0"/>
                <a:cs typeface="Times New Roman" panose="02020603050405020304" pitchFamily="18" charset="0"/>
              </a:rPr>
              <a:t>tetracycline</a:t>
            </a:r>
            <a:r>
              <a:rPr lang="en-US" b="0" i="0" dirty="0">
                <a:effectLst/>
                <a:latin typeface="Times New Roman" panose="02020603050405020304" pitchFamily="18" charset="0"/>
                <a:cs typeface="Times New Roman" panose="02020603050405020304" pitchFamily="18" charset="0"/>
              </a:rPr>
              <a:t> approved </a:t>
            </a:r>
            <a:r>
              <a:rPr lang="en-US" b="0" i="0" dirty="0">
                <a:solidFill>
                  <a:srgbClr val="232323"/>
                </a:solidFill>
                <a:effectLst/>
                <a:latin typeface="Times New Roman" panose="02020603050405020304" pitchFamily="18" charset="0"/>
                <a:cs typeface="Times New Roman" panose="02020603050405020304" pitchFamily="18" charset="0"/>
              </a:rPr>
              <a:t>in October 2018 by the FDA for treatment of bacterial skin and soft tissue infections. </a:t>
            </a:r>
          </a:p>
          <a:p>
            <a:pPr lvl="1"/>
            <a:r>
              <a:rPr lang="en-US" b="0" i="0" dirty="0">
                <a:solidFill>
                  <a:srgbClr val="232323"/>
                </a:solidFill>
                <a:effectLst/>
                <a:latin typeface="Times New Roman" panose="02020603050405020304" pitchFamily="18" charset="0"/>
                <a:cs typeface="Times New Roman" panose="02020603050405020304" pitchFamily="18" charset="0"/>
              </a:rPr>
              <a:t>It has activity against </a:t>
            </a:r>
            <a:r>
              <a:rPr lang="en-US" b="0" i="1" dirty="0">
                <a:solidFill>
                  <a:srgbClr val="232323"/>
                </a:solidFill>
                <a:effectLst/>
                <a:latin typeface="Times New Roman" panose="02020603050405020304" pitchFamily="18" charset="0"/>
                <a:cs typeface="Times New Roman" panose="02020603050405020304" pitchFamily="18" charset="0"/>
              </a:rPr>
              <a:t>S.</a:t>
            </a:r>
            <a:r>
              <a:rPr lang="en-US" b="0" i="0" dirty="0">
                <a:solidFill>
                  <a:srgbClr val="232323"/>
                </a:solidFill>
                <a:effectLst/>
                <a:latin typeface="Times New Roman" panose="02020603050405020304" pitchFamily="18" charset="0"/>
                <a:cs typeface="Times New Roman" panose="02020603050405020304" pitchFamily="18" charset="0"/>
              </a:rPr>
              <a:t> </a:t>
            </a:r>
            <a:r>
              <a:rPr lang="en-US" b="0" i="1" dirty="0">
                <a:solidFill>
                  <a:srgbClr val="232323"/>
                </a:solidFill>
                <a:effectLst/>
                <a:latin typeface="Times New Roman" panose="02020603050405020304" pitchFamily="18" charset="0"/>
                <a:cs typeface="Times New Roman" panose="02020603050405020304" pitchFamily="18" charset="0"/>
              </a:rPr>
              <a:t>aureus</a:t>
            </a:r>
            <a:r>
              <a:rPr lang="en-US" b="0" i="0" dirty="0">
                <a:solidFill>
                  <a:srgbClr val="232323"/>
                </a:solidFill>
                <a:effectLst/>
                <a:latin typeface="Times New Roman" panose="02020603050405020304" pitchFamily="18" charset="0"/>
                <a:cs typeface="Times New Roman" panose="02020603050405020304" pitchFamily="18" charset="0"/>
              </a:rPr>
              <a:t> (methicillin-susceptible and -resistant isolates), </a:t>
            </a:r>
            <a:r>
              <a:rPr lang="en-US" b="0" i="1" dirty="0">
                <a:solidFill>
                  <a:srgbClr val="232323"/>
                </a:solidFill>
                <a:effectLst/>
                <a:latin typeface="Times New Roman" panose="02020603050405020304" pitchFamily="18" charset="0"/>
                <a:cs typeface="Times New Roman" panose="02020603050405020304" pitchFamily="18" charset="0"/>
              </a:rPr>
              <a:t>Staphylococcus </a:t>
            </a:r>
            <a:r>
              <a:rPr lang="en-US" b="0" i="1" dirty="0" err="1">
                <a:solidFill>
                  <a:srgbClr val="232323"/>
                </a:solidFill>
                <a:effectLst/>
                <a:latin typeface="Times New Roman" panose="02020603050405020304" pitchFamily="18" charset="0"/>
                <a:cs typeface="Times New Roman" panose="02020603050405020304" pitchFamily="18" charset="0"/>
              </a:rPr>
              <a:t>lugdunensis</a:t>
            </a:r>
            <a:r>
              <a:rPr lang="en-US" b="0" i="1" dirty="0">
                <a:solidFill>
                  <a:srgbClr val="232323"/>
                </a:solidFill>
                <a:effectLst/>
                <a:latin typeface="Times New Roman" panose="02020603050405020304" pitchFamily="18" charset="0"/>
                <a:cs typeface="Times New Roman" panose="02020603050405020304" pitchFamily="18" charset="0"/>
              </a:rPr>
              <a:t>, Streptococcus pyogenes and Streptococcus </a:t>
            </a:r>
            <a:r>
              <a:rPr lang="en-US" b="0" i="1" dirty="0" err="1">
                <a:solidFill>
                  <a:srgbClr val="232323"/>
                </a:solidFill>
                <a:effectLst/>
                <a:latin typeface="Times New Roman" panose="02020603050405020304" pitchFamily="18" charset="0"/>
                <a:cs typeface="Times New Roman" panose="02020603050405020304" pitchFamily="18" charset="0"/>
              </a:rPr>
              <a:t>anginosus</a:t>
            </a:r>
            <a:r>
              <a:rPr lang="en-US" b="0" i="0" dirty="0">
                <a:solidFill>
                  <a:srgbClr val="232323"/>
                </a:solidFill>
                <a:effectLst/>
                <a:latin typeface="Times New Roman" panose="02020603050405020304" pitchFamily="18" charset="0"/>
                <a:cs typeface="Times New Roman" panose="02020603050405020304" pitchFamily="18" charset="0"/>
              </a:rPr>
              <a:t> group</a:t>
            </a:r>
          </a:p>
          <a:p>
            <a:endParaRPr lang="en-US" sz="2200" dirty="0"/>
          </a:p>
        </p:txBody>
      </p:sp>
    </p:spTree>
    <p:extLst>
      <p:ext uri="{BB962C8B-B14F-4D97-AF65-F5344CB8AC3E}">
        <p14:creationId xmlns:p14="http://schemas.microsoft.com/office/powerpoint/2010/main" val="2832550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63576C-DDA2-2619-263D-374B7C7A8CB9}"/>
              </a:ext>
            </a:extLst>
          </p:cNvPr>
          <p:cNvSpPr txBox="1"/>
          <p:nvPr/>
        </p:nvSpPr>
        <p:spPr>
          <a:xfrm>
            <a:off x="629392" y="299189"/>
            <a:ext cx="10724408" cy="6740307"/>
          </a:xfrm>
          <a:prstGeom prst="rect">
            <a:avLst/>
          </a:prstGeom>
          <a:noFill/>
        </p:spPr>
        <p:txBody>
          <a:bodyPr wrap="square">
            <a:spAutoFit/>
          </a:bodyPr>
          <a:lstStyle/>
          <a:p>
            <a:pPr marR="0" lvl="0">
              <a:spcBef>
                <a:spcPts val="0"/>
              </a:spcBef>
              <a:spcAft>
                <a:spcPts val="0"/>
              </a:spcAft>
            </a:pP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Mr. D is an 87 y/o male with NKA and  PMHx of HTN, DM2, RA and COPD</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Medications include lisinopril 10 mg/day, insulin glargine 20 units AM, adalimumab 40 mg SC weekly and Combivent Respimat 1 inhalation Q6H PRN for SOB</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Patient with recent hospitalization requiring IV antibiotics for complicated UTI 2 months ago. </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Upon skin inspection, patient Dx with uncomplicated right leg cellulitis with purulent drainage.</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Which of the following can be considered first line empiric antibiotic Tx for outpatient management:</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a) amoxicillin</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b) amoxicillin/clavulanate</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c) doxycycline +/- amoxicillin</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d) cefadroxil +/- ciprofloxacin</a:t>
            </a:r>
            <a:br>
              <a:rPr lang="en-US" sz="2300" dirty="0">
                <a:effectLst/>
                <a:latin typeface="Times New Roman" panose="02020603050405020304" pitchFamily="18" charset="0"/>
                <a:ea typeface="Calibri" panose="020F0502020204030204" pitchFamily="34" charset="0"/>
                <a:cs typeface="Times New Roman" panose="02020603050405020304" pitchFamily="18" charset="0"/>
              </a:rPr>
            </a:br>
            <a:r>
              <a:rPr lang="en-US" sz="2300" dirty="0">
                <a:effectLst/>
                <a:latin typeface="Times New Roman" panose="02020603050405020304" pitchFamily="18" charset="0"/>
                <a:ea typeface="Calibri" panose="020F0502020204030204" pitchFamily="34" charset="0"/>
                <a:cs typeface="Times New Roman" panose="02020603050405020304" pitchFamily="18" charset="0"/>
              </a:rPr>
              <a:t>e) ciprofloxacin</a:t>
            </a: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3066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F66535-668E-E529-F2F1-5451F29F5C72}"/>
              </a:ext>
            </a:extLst>
          </p:cNvPr>
          <p:cNvSpPr txBox="1"/>
          <p:nvPr/>
        </p:nvSpPr>
        <p:spPr>
          <a:xfrm>
            <a:off x="510637" y="694799"/>
            <a:ext cx="11459689" cy="5693866"/>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Mr. AGP is an 82 y/o male with NKA and  PMHx of HTN, HLP and COPD</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Medications include lisinopril 10 mg/day, atorvastatin 20 mg/day and Combivent Respimat 1 inhalation Q6H PRN for SOB</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Patient Dx with uncomplicated left leg cellulitis. No MRSA risk factors found.</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Which of the following can be considered first line empiric antibiotic Tx:</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amoxicillin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 nitrofurantoin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 TMP-SMX</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 clindamycin</a:t>
            </a:r>
            <a:br>
              <a:rPr lang="en-US" sz="28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 mupirocin ointment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340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DF06FA-A1D8-B435-682F-F053515FE2FC}"/>
              </a:ext>
            </a:extLst>
          </p:cNvPr>
          <p:cNvSpPr>
            <a:spLocks noGrp="1"/>
          </p:cNvSpPr>
          <p:nvPr>
            <p:ph type="title"/>
          </p:nvPr>
        </p:nvSpPr>
        <p:spPr>
          <a:xfrm>
            <a:off x="438724" y="552091"/>
            <a:ext cx="4383895" cy="5431536"/>
          </a:xfrm>
        </p:spPr>
        <p:txBody>
          <a:bodyPr>
            <a:normAutofit/>
          </a:bodyPr>
          <a:lstStyle/>
          <a:p>
            <a:r>
              <a:rPr lang="en-US" sz="5400" dirty="0">
                <a:latin typeface="Times New Roman" panose="02020603050405020304" pitchFamily="18" charset="0"/>
                <a:cs typeface="Times New Roman" panose="02020603050405020304" pitchFamily="18" charset="0"/>
              </a:rPr>
              <a:t>Always remember to:</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A25706-9FC2-1EEE-CCDC-1F8F9772C858}"/>
              </a:ext>
            </a:extLst>
          </p:cNvPr>
          <p:cNvSpPr>
            <a:spLocks noGrp="1"/>
          </p:cNvSpPr>
          <p:nvPr>
            <p:ph idx="1"/>
          </p:nvPr>
        </p:nvSpPr>
        <p:spPr>
          <a:xfrm>
            <a:off x="5108130" y="276045"/>
            <a:ext cx="6974538" cy="6305909"/>
          </a:xfrm>
        </p:spPr>
        <p:txBody>
          <a:bodyPr anchor="ctr">
            <a:normAutofit lnSpcReduction="10000"/>
          </a:bodyPr>
          <a:lstStyle/>
          <a:p>
            <a:r>
              <a:rPr lang="en-US" sz="2400" b="1" i="0" dirty="0">
                <a:effectLst/>
                <a:latin typeface="Times New Roman" panose="02020603050405020304" pitchFamily="18" charset="0"/>
                <a:cs typeface="Times New Roman" panose="02020603050405020304" pitchFamily="18" charset="0"/>
              </a:rPr>
              <a:t>Narrow Abx regimen when </a:t>
            </a:r>
            <a:r>
              <a:rPr lang="en-US" sz="2400" b="1" dirty="0">
                <a:latin typeface="Times New Roman" panose="02020603050405020304" pitchFamily="18" charset="0"/>
                <a:cs typeface="Times New Roman" panose="02020603050405020304" pitchFamily="18" charset="0"/>
              </a:rPr>
              <a:t>C &amp; S</a:t>
            </a:r>
            <a:r>
              <a:rPr lang="en-US" sz="2400" b="1" i="0" dirty="0">
                <a:effectLst/>
                <a:latin typeface="Times New Roman" panose="02020603050405020304" pitchFamily="18" charset="0"/>
                <a:cs typeface="Times New Roman" panose="02020603050405020304" pitchFamily="18" charset="0"/>
              </a:rPr>
              <a:t> available (if possible; take cultures prior Abx started)</a:t>
            </a:r>
          </a:p>
          <a:p>
            <a:pPr lvl="1"/>
            <a:r>
              <a:rPr lang="en-US" dirty="0">
                <a:latin typeface="Times New Roman" panose="02020603050405020304" pitchFamily="18" charset="0"/>
                <a:cs typeface="Times New Roman" panose="02020603050405020304" pitchFamily="18" charset="0"/>
              </a:rPr>
              <a:t>D</a:t>
            </a:r>
            <a:r>
              <a:rPr lang="en-US" b="0" i="0" dirty="0">
                <a:effectLst/>
                <a:latin typeface="Times New Roman" panose="02020603050405020304" pitchFamily="18" charset="0"/>
                <a:cs typeface="Times New Roman" panose="02020603050405020304" pitchFamily="18" charset="0"/>
              </a:rPr>
              <a:t>ecrease the risk of engendering antibiotic resistance </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a:t>
            </a:r>
            <a:r>
              <a:rPr lang="en-US" b="0" i="0" dirty="0">
                <a:effectLst/>
                <a:latin typeface="Times New Roman" panose="02020603050405020304" pitchFamily="18" charset="0"/>
                <a:cs typeface="Times New Roman" panose="02020603050405020304" pitchFamily="18" charset="0"/>
              </a:rPr>
              <a:t>ecrease the risk of </a:t>
            </a:r>
            <a:r>
              <a:rPr lang="en-US" b="0" i="1" dirty="0" err="1">
                <a:effectLst/>
                <a:latin typeface="Times New Roman" panose="02020603050405020304" pitchFamily="18" charset="0"/>
                <a:cs typeface="Times New Roman" panose="02020603050405020304" pitchFamily="18" charset="0"/>
              </a:rPr>
              <a:t>Clostridioides</a:t>
            </a:r>
            <a:r>
              <a:rPr lang="en-US" b="0" i="1" dirty="0">
                <a:effectLst/>
                <a:latin typeface="Times New Roman" panose="02020603050405020304" pitchFamily="18" charset="0"/>
                <a:cs typeface="Times New Roman" panose="02020603050405020304" pitchFamily="18" charset="0"/>
              </a:rPr>
              <a:t> difficile</a:t>
            </a:r>
            <a:r>
              <a:rPr lang="en-US" b="0" i="0" dirty="0">
                <a:effectLst/>
                <a:latin typeface="Times New Roman" panose="02020603050405020304" pitchFamily="18" charset="0"/>
                <a:cs typeface="Times New Roman" panose="02020603050405020304" pitchFamily="18" charset="0"/>
              </a:rPr>
              <a:t> disease</a:t>
            </a:r>
          </a:p>
          <a:p>
            <a:endParaRPr lang="en-US" sz="2400" b="0" i="0" dirty="0">
              <a:effectLst/>
              <a:latin typeface="Times New Roman" panose="02020603050405020304" pitchFamily="18" charset="0"/>
              <a:cs typeface="Times New Roman" panose="02020603050405020304" pitchFamily="18" charset="0"/>
            </a:endParaRPr>
          </a:p>
          <a:p>
            <a:r>
              <a:rPr lang="en-US" sz="2400" b="1" i="0" dirty="0">
                <a:effectLst/>
                <a:latin typeface="Times New Roman" panose="02020603050405020304" pitchFamily="18" charset="0"/>
                <a:cs typeface="Times New Roman" panose="02020603050405020304" pitchFamily="18" charset="0"/>
              </a:rPr>
              <a:t>Take in consideration patient scenario and clinical context:</a:t>
            </a:r>
          </a:p>
          <a:p>
            <a:pPr lvl="1"/>
            <a:r>
              <a:rPr lang="en-US" b="0" i="0" dirty="0">
                <a:effectLst/>
                <a:latin typeface="Times New Roman" panose="02020603050405020304" pitchFamily="18" charset="0"/>
                <a:cs typeface="Times New Roman" panose="02020603050405020304" pitchFamily="18" charset="0"/>
              </a:rPr>
              <a:t>Past C&amp;S results</a:t>
            </a:r>
          </a:p>
          <a:p>
            <a:pPr lvl="1"/>
            <a:r>
              <a:rPr lang="en-US" b="0" i="0" dirty="0">
                <a:effectLst/>
                <a:latin typeface="Times New Roman" panose="02020603050405020304" pitchFamily="18" charset="0"/>
                <a:cs typeface="Times New Roman" panose="02020603050405020304" pitchFamily="18" charset="0"/>
              </a:rPr>
              <a:t>Recent Abx use</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Evaluate DDI and DFI </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Evaluate if renal dose adjustment needed</a:t>
            </a:r>
          </a:p>
          <a:p>
            <a:pPr lvl="1"/>
            <a:r>
              <a:rPr lang="en-US" dirty="0" err="1">
                <a:latin typeface="Times New Roman" panose="02020603050405020304" pitchFamily="18" charset="0"/>
                <a:cs typeface="Times New Roman" panose="02020603050405020304" pitchFamily="18" charset="0"/>
              </a:rPr>
              <a:t>eCrCL</a:t>
            </a:r>
            <a:r>
              <a:rPr lang="en-US" dirty="0">
                <a:latin typeface="Times New Roman" panose="02020603050405020304" pitchFamily="18" charset="0"/>
                <a:cs typeface="Times New Roman" panose="02020603050405020304" pitchFamily="18" charset="0"/>
              </a:rPr>
              <a:t> vs eGFR</a:t>
            </a:r>
          </a:p>
        </p:txBody>
      </p:sp>
    </p:spTree>
    <p:extLst>
      <p:ext uri="{BB962C8B-B14F-4D97-AF65-F5344CB8AC3E}">
        <p14:creationId xmlns:p14="http://schemas.microsoft.com/office/powerpoint/2010/main" val="1259047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984C7-91A3-2EB2-F9D1-E37911D1CDF5}"/>
              </a:ext>
            </a:extLst>
          </p:cNvPr>
          <p:cNvSpPr>
            <a:spLocks noGrp="1"/>
          </p:cNvSpPr>
          <p:nvPr>
            <p:ph type="title"/>
          </p:nvPr>
        </p:nvSpPr>
        <p:spPr>
          <a:xfrm>
            <a:off x="198293" y="1011068"/>
            <a:ext cx="4443306"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TMP/SMX</a:t>
            </a:r>
            <a:br>
              <a:rPr lang="en-US" b="1" i="1" dirty="0">
                <a:solidFill>
                  <a:srgbClr val="FFFFFF"/>
                </a:solidFill>
              </a:rPr>
            </a:br>
            <a:endParaRPr lang="en-US" b="1" i="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28965A-082A-7483-E6C3-276EBC084118}"/>
              </a:ext>
            </a:extLst>
          </p:cNvPr>
          <p:cNvSpPr>
            <a:spLocks noGrp="1"/>
          </p:cNvSpPr>
          <p:nvPr>
            <p:ph idx="1"/>
          </p:nvPr>
        </p:nvSpPr>
        <p:spPr>
          <a:xfrm>
            <a:off x="4097156" y="467590"/>
            <a:ext cx="6906491" cy="6390410"/>
          </a:xfrm>
        </p:spPr>
        <p:txBody>
          <a:bodyPr anchor="ctr">
            <a:normAutofit fontScale="92500" lnSpcReduction="20000"/>
          </a:bodyPr>
          <a:lstStyle/>
          <a:p>
            <a:pPr marL="457200" lvl="1" indent="0">
              <a:buNone/>
            </a:pPr>
            <a:endParaRPr lang="en-US" b="1" i="0" u="sng" dirty="0">
              <a:effectLst/>
            </a:endParaRPr>
          </a:p>
          <a:p>
            <a:pPr lvl="1"/>
            <a:r>
              <a:rPr lang="en-US" sz="2800" b="0" i="0" dirty="0">
                <a:solidFill>
                  <a:srgbClr val="232323"/>
                </a:solidFill>
                <a:effectLst/>
                <a:latin typeface="Times New Roman" panose="02020603050405020304" pitchFamily="18" charset="0"/>
                <a:cs typeface="Times New Roman" panose="02020603050405020304" pitchFamily="18" charset="0"/>
              </a:rPr>
              <a:t>SSTI (</a:t>
            </a:r>
            <a:r>
              <a:rPr lang="en-US" sz="2800" dirty="0">
                <a:solidFill>
                  <a:srgbClr val="FF0000"/>
                </a:solidFill>
                <a:latin typeface="Times New Roman" panose="02020603050405020304" pitchFamily="18" charset="0"/>
                <a:cs typeface="Times New Roman" panose="02020603050405020304" pitchFamily="18" charset="0"/>
              </a:rPr>
              <a:t>MRSA coverage)</a:t>
            </a:r>
          </a:p>
          <a:p>
            <a:pPr lvl="1"/>
            <a:endParaRPr lang="en-US" sz="2800" b="0" i="0" dirty="0">
              <a:solidFill>
                <a:srgbClr val="232323"/>
              </a:solidFill>
              <a:effectLst/>
              <a:latin typeface="Times New Roman" panose="02020603050405020304" pitchFamily="18" charset="0"/>
              <a:cs typeface="Times New Roman" panose="02020603050405020304" pitchFamily="18" charset="0"/>
            </a:endParaRPr>
          </a:p>
          <a:p>
            <a:pPr lvl="1"/>
            <a:r>
              <a:rPr lang="en-US" sz="2800" b="0" i="0" dirty="0">
                <a:solidFill>
                  <a:srgbClr val="232323"/>
                </a:solidFill>
                <a:effectLst/>
                <a:latin typeface="Times New Roman" panose="02020603050405020304" pitchFamily="18" charset="0"/>
                <a:cs typeface="Times New Roman" panose="02020603050405020304" pitchFamily="18" charset="0"/>
              </a:rPr>
              <a:t>C/I:</a:t>
            </a:r>
          </a:p>
          <a:p>
            <a:pPr lvl="2"/>
            <a:r>
              <a:rPr lang="en-US" sz="2400" dirty="0">
                <a:solidFill>
                  <a:srgbClr val="FF0000"/>
                </a:solidFill>
                <a:latin typeface="Times New Roman" panose="02020603050405020304" pitchFamily="18" charset="0"/>
                <a:cs typeface="Times New Roman" panose="02020603050405020304" pitchFamily="18" charset="0"/>
              </a:rPr>
              <a:t>Sulfa ALL</a:t>
            </a:r>
          </a:p>
          <a:p>
            <a:pPr lvl="2"/>
            <a:r>
              <a:rPr lang="en-US" sz="2400" dirty="0">
                <a:solidFill>
                  <a:srgbClr val="FF0000"/>
                </a:solidFill>
                <a:latin typeface="Times New Roman" panose="02020603050405020304" pitchFamily="18" charset="0"/>
                <a:cs typeface="Times New Roman" panose="02020603050405020304" pitchFamily="18" charset="0"/>
              </a:rPr>
              <a:t>F</a:t>
            </a:r>
            <a:r>
              <a:rPr lang="en-US" sz="2400" b="0" i="0" dirty="0">
                <a:solidFill>
                  <a:srgbClr val="FF0000"/>
                </a:solidFill>
                <a:effectLst/>
                <a:latin typeface="Times New Roman" panose="02020603050405020304" pitchFamily="18" charset="0"/>
                <a:cs typeface="Times New Roman" panose="02020603050405020304" pitchFamily="18" charset="0"/>
              </a:rPr>
              <a:t>olate deficiency megaloblastic anemia (caution in malnourished, antiseizure Tx)</a:t>
            </a:r>
          </a:p>
          <a:p>
            <a:pPr lvl="2"/>
            <a:r>
              <a:rPr lang="en-US" sz="2400" dirty="0" err="1">
                <a:solidFill>
                  <a:srgbClr val="FF0000"/>
                </a:solidFill>
                <a:latin typeface="Times New Roman" panose="02020603050405020304" pitchFamily="18" charset="0"/>
                <a:cs typeface="Times New Roman" panose="02020603050405020304" pitchFamily="18" charset="0"/>
              </a:rPr>
              <a:t>Dofetilide</a:t>
            </a:r>
            <a:r>
              <a:rPr lang="en-US" sz="2400" dirty="0">
                <a:solidFill>
                  <a:srgbClr val="FF0000"/>
                </a:solidFill>
                <a:latin typeface="Times New Roman" panose="02020603050405020304" pitchFamily="18" charset="0"/>
                <a:cs typeface="Times New Roman" panose="02020603050405020304" pitchFamily="18" charset="0"/>
              </a:rPr>
              <a:t> (DDI)</a:t>
            </a:r>
            <a:endParaRPr lang="en-US" sz="2400" b="0" i="0" dirty="0">
              <a:solidFill>
                <a:srgbClr val="FF0000"/>
              </a:solidFill>
              <a:effectLst/>
              <a:latin typeface="Times New Roman" panose="02020603050405020304" pitchFamily="18" charset="0"/>
              <a:cs typeface="Times New Roman" panose="02020603050405020304" pitchFamily="18" charset="0"/>
            </a:endParaRPr>
          </a:p>
          <a:p>
            <a:pPr lvl="1"/>
            <a:endParaRPr lang="en-US" sz="2800" b="0" i="0" dirty="0">
              <a:solidFill>
                <a:srgbClr val="232323"/>
              </a:solidFill>
              <a:effectLst/>
              <a:latin typeface="Times New Roman" panose="02020603050405020304" pitchFamily="18" charset="0"/>
              <a:cs typeface="Times New Roman" panose="02020603050405020304" pitchFamily="18" charset="0"/>
            </a:endParaRPr>
          </a:p>
          <a:p>
            <a:pPr lvl="1"/>
            <a:r>
              <a:rPr lang="en-US" sz="2800" dirty="0">
                <a:solidFill>
                  <a:srgbClr val="232323"/>
                </a:solidFill>
                <a:latin typeface="Times New Roman" panose="02020603050405020304" pitchFamily="18" charset="0"/>
                <a:cs typeface="Times New Roman" panose="02020603050405020304" pitchFamily="18" charset="0"/>
              </a:rPr>
              <a:t>Beers Criteria 2023:</a:t>
            </a:r>
          </a:p>
          <a:p>
            <a:pPr lvl="2"/>
            <a:r>
              <a:rPr lang="en-US" sz="2400" dirty="0">
                <a:solidFill>
                  <a:srgbClr val="FF0000"/>
                </a:solidFill>
                <a:latin typeface="Times New Roman" panose="02020603050405020304" pitchFamily="18" charset="0"/>
                <a:cs typeface="Times New Roman" panose="02020603050405020304" pitchFamily="18" charset="0"/>
              </a:rPr>
              <a:t>Increased risk of hyperkalemia </a:t>
            </a:r>
            <a:r>
              <a:rPr lang="en-US" sz="2400" dirty="0">
                <a:latin typeface="Times New Roman" panose="02020603050405020304" pitchFamily="18" charset="0"/>
                <a:cs typeface="Times New Roman" panose="02020603050405020304" pitchFamily="18" charset="0"/>
              </a:rPr>
              <a:t>(including sudden death per some reports) </a:t>
            </a:r>
            <a:r>
              <a:rPr lang="en-US" sz="2400" dirty="0">
                <a:solidFill>
                  <a:srgbClr val="FF0000"/>
                </a:solidFill>
                <a:latin typeface="Times New Roman" panose="02020603050405020304" pitchFamily="18" charset="0"/>
                <a:cs typeface="Times New Roman" panose="02020603050405020304" pitchFamily="18" charset="0"/>
              </a:rPr>
              <a:t>if taking </a:t>
            </a:r>
            <a:r>
              <a:rPr lang="en-US" sz="2400" dirty="0">
                <a:latin typeface="Times New Roman" panose="02020603050405020304" pitchFamily="18" charset="0"/>
                <a:cs typeface="Times New Roman" panose="02020603050405020304" pitchFamily="18" charset="0"/>
              </a:rPr>
              <a:t>ACE-I, ARB, ARNI, spironolactone</a:t>
            </a:r>
            <a:r>
              <a:rPr lang="en-US" sz="2400" dirty="0">
                <a:solidFill>
                  <a:srgbClr val="FF0000"/>
                </a:solidFill>
                <a:latin typeface="Times New Roman" panose="02020603050405020304" pitchFamily="18" charset="0"/>
                <a:cs typeface="Times New Roman" panose="02020603050405020304" pitchFamily="18" charset="0"/>
              </a:rPr>
              <a:t> (hyperkalemic drugs) and decreased </a:t>
            </a:r>
            <a:r>
              <a:rPr lang="en-US" sz="2400" dirty="0" err="1">
                <a:solidFill>
                  <a:srgbClr val="FF0000"/>
                </a:solidFill>
                <a:latin typeface="Times New Roman" panose="02020603050405020304" pitchFamily="18" charset="0"/>
                <a:cs typeface="Times New Roman" panose="02020603050405020304" pitchFamily="18" charset="0"/>
              </a:rPr>
              <a:t>CrCL</a:t>
            </a:r>
            <a:r>
              <a:rPr lang="en-US" sz="2400" dirty="0">
                <a:solidFill>
                  <a:srgbClr val="FF0000"/>
                </a:solidFill>
                <a:latin typeface="Times New Roman" panose="02020603050405020304" pitchFamily="18" charset="0"/>
                <a:cs typeface="Times New Roman" panose="02020603050405020304" pitchFamily="18" charset="0"/>
              </a:rPr>
              <a:t>; use with caution</a:t>
            </a:r>
          </a:p>
          <a:p>
            <a:pPr marL="914400" lvl="2" indent="0">
              <a:buNone/>
            </a:pPr>
            <a:r>
              <a:rPr lang="en-US" sz="2800" dirty="0">
                <a:solidFill>
                  <a:srgbClr val="232323"/>
                </a:solidFill>
                <a:latin typeface="Times New Roman" panose="02020603050405020304" pitchFamily="18" charset="0"/>
                <a:cs typeface="Times New Roman" panose="02020603050405020304" pitchFamily="18" charset="0"/>
              </a:rPr>
              <a:t>	</a:t>
            </a:r>
          </a:p>
          <a:p>
            <a:pPr lvl="2"/>
            <a:r>
              <a:rPr lang="en-US" sz="2800" dirty="0" err="1">
                <a:solidFill>
                  <a:srgbClr val="FF0000"/>
                </a:solidFill>
                <a:latin typeface="Times New Roman" panose="02020603050405020304" pitchFamily="18" charset="0"/>
                <a:cs typeface="Times New Roman" panose="02020603050405020304" pitchFamily="18" charset="0"/>
              </a:rPr>
              <a:t>CrCL</a:t>
            </a:r>
            <a:r>
              <a:rPr lang="en-US" sz="2800" dirty="0">
                <a:solidFill>
                  <a:srgbClr val="FF0000"/>
                </a:solidFill>
                <a:latin typeface="Times New Roman" panose="02020603050405020304" pitchFamily="18" charset="0"/>
                <a:cs typeface="Times New Roman" panose="02020603050405020304" pitchFamily="18" charset="0"/>
              </a:rPr>
              <a:t> &lt; 30 mL/min: Increase risk of worsening kidney function (AKI) and hyperkalemia </a:t>
            </a:r>
          </a:p>
          <a:p>
            <a:pPr marL="457200" lvl="1" indent="0">
              <a:buNone/>
            </a:pPr>
            <a:r>
              <a:rPr lang="en-US" sz="2800" dirty="0">
                <a:solidFill>
                  <a:srgbClr val="232323"/>
                </a:solidFill>
                <a:latin typeface="Times New Roman" panose="02020603050405020304" pitchFamily="18" charset="0"/>
                <a:cs typeface="Times New Roman" panose="02020603050405020304" pitchFamily="18" charset="0"/>
              </a:rPr>
              <a:t>		</a:t>
            </a:r>
            <a:r>
              <a:rPr lang="en-US" dirty="0" err="1">
                <a:solidFill>
                  <a:srgbClr val="232323"/>
                </a:solidFill>
                <a:latin typeface="Times New Roman" panose="02020603050405020304" pitchFamily="18" charset="0"/>
                <a:cs typeface="Times New Roman" panose="02020603050405020304" pitchFamily="18" charset="0"/>
              </a:rPr>
              <a:t>CrCL</a:t>
            </a:r>
            <a:r>
              <a:rPr lang="en-US" dirty="0">
                <a:solidFill>
                  <a:srgbClr val="232323"/>
                </a:solidFill>
                <a:latin typeface="Times New Roman" panose="02020603050405020304" pitchFamily="18" charset="0"/>
                <a:cs typeface="Times New Roman" panose="02020603050405020304" pitchFamily="18" charset="0"/>
              </a:rPr>
              <a:t> 15-29 mL/min: Reduce dosage</a:t>
            </a:r>
          </a:p>
          <a:p>
            <a:pPr marL="457200" lvl="1" indent="0">
              <a:buNone/>
            </a:pPr>
            <a:r>
              <a:rPr lang="en-US" dirty="0">
                <a:solidFill>
                  <a:srgbClr val="232323"/>
                </a:solidFill>
                <a:latin typeface="Times New Roman" panose="02020603050405020304" pitchFamily="18" charset="0"/>
                <a:cs typeface="Times New Roman" panose="02020603050405020304" pitchFamily="18" charset="0"/>
              </a:rPr>
              <a:t>		</a:t>
            </a:r>
            <a:r>
              <a:rPr lang="en-US" dirty="0" err="1">
                <a:solidFill>
                  <a:srgbClr val="232323"/>
                </a:solidFill>
                <a:latin typeface="Times New Roman" panose="02020603050405020304" pitchFamily="18" charset="0"/>
                <a:cs typeface="Times New Roman" panose="02020603050405020304" pitchFamily="18" charset="0"/>
              </a:rPr>
              <a:t>CrCL</a:t>
            </a:r>
            <a:r>
              <a:rPr lang="en-US" dirty="0">
                <a:solidFill>
                  <a:srgbClr val="232323"/>
                </a:solidFill>
                <a:latin typeface="Times New Roman" panose="02020603050405020304" pitchFamily="18" charset="0"/>
                <a:cs typeface="Times New Roman" panose="02020603050405020304" pitchFamily="18" charset="0"/>
              </a:rPr>
              <a:t> &lt;15 mL/min: Avoid use</a:t>
            </a:r>
          </a:p>
          <a:p>
            <a:pPr marL="457200" lvl="1" indent="0">
              <a:buNone/>
            </a:pPr>
            <a:endParaRPr lang="en-US" dirty="0">
              <a:latin typeface="Noto Sans" panose="020B0502040504020204" pitchFamily="34" charset="0"/>
            </a:endParaRPr>
          </a:p>
          <a:p>
            <a:pPr marL="457200" lvl="1" indent="0">
              <a:buNone/>
            </a:pPr>
            <a:endParaRPr lang="en-US" b="0" i="0" dirty="0">
              <a:effectLst/>
              <a:latin typeface="Noto Sans" panose="020B0502040504020204" pitchFamily="34" charset="0"/>
            </a:endParaRPr>
          </a:p>
          <a:p>
            <a:pPr marL="457200" lvl="1" indent="0">
              <a:buNone/>
            </a:pPr>
            <a:endParaRPr lang="en-US" dirty="0">
              <a:latin typeface="Noto Sans" panose="020B0502040504020204" pitchFamily="34" charset="0"/>
            </a:endParaRPr>
          </a:p>
          <a:p>
            <a:endParaRPr lang="en-US" dirty="0"/>
          </a:p>
        </p:txBody>
      </p:sp>
    </p:spTree>
    <p:extLst>
      <p:ext uri="{BB962C8B-B14F-4D97-AF65-F5344CB8AC3E}">
        <p14:creationId xmlns:p14="http://schemas.microsoft.com/office/powerpoint/2010/main" val="1967188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984C7-91A3-2EB2-F9D1-E37911D1CDF5}"/>
              </a:ext>
            </a:extLst>
          </p:cNvPr>
          <p:cNvSpPr>
            <a:spLocks noGrp="1"/>
          </p:cNvSpPr>
          <p:nvPr>
            <p:ph type="title"/>
          </p:nvPr>
        </p:nvSpPr>
        <p:spPr>
          <a:xfrm>
            <a:off x="198293" y="1011068"/>
            <a:ext cx="4443306"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TMP/SMX</a:t>
            </a:r>
            <a:br>
              <a:rPr lang="en-US" b="1" i="1" dirty="0">
                <a:solidFill>
                  <a:srgbClr val="FFFFFF"/>
                </a:solidFill>
              </a:rPr>
            </a:br>
            <a:endParaRPr lang="en-US" b="1" i="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28965A-082A-7483-E6C3-276EBC084118}"/>
              </a:ext>
            </a:extLst>
          </p:cNvPr>
          <p:cNvSpPr>
            <a:spLocks noGrp="1"/>
          </p:cNvSpPr>
          <p:nvPr>
            <p:ph idx="1"/>
          </p:nvPr>
        </p:nvSpPr>
        <p:spPr>
          <a:xfrm>
            <a:off x="4097156" y="467590"/>
            <a:ext cx="6906491" cy="6390410"/>
          </a:xfrm>
        </p:spPr>
        <p:txBody>
          <a:bodyPr anchor="ctr">
            <a:normAutofit fontScale="32500" lnSpcReduction="20000"/>
          </a:bodyPr>
          <a:lstStyle/>
          <a:p>
            <a:pPr marL="457200" lvl="1" indent="0">
              <a:buNone/>
            </a:pPr>
            <a:endParaRPr lang="en-US" b="1" i="0" u="sng" dirty="0">
              <a:effectLst/>
            </a:endParaRPr>
          </a:p>
          <a:p>
            <a:pPr marL="457200" lvl="1" indent="0">
              <a:buNone/>
            </a:pPr>
            <a:r>
              <a:rPr lang="en-US" sz="7400" dirty="0">
                <a:solidFill>
                  <a:srgbClr val="232323"/>
                </a:solidFill>
                <a:latin typeface="Times New Roman" panose="02020603050405020304" pitchFamily="18" charset="0"/>
                <a:cs typeface="Times New Roman" panose="02020603050405020304" pitchFamily="18" charset="0"/>
              </a:rPr>
              <a:t>ADRs:</a:t>
            </a:r>
          </a:p>
          <a:p>
            <a:pPr lvl="2"/>
            <a:r>
              <a:rPr lang="en-US" sz="7400" dirty="0">
                <a:solidFill>
                  <a:srgbClr val="232323"/>
                </a:solidFill>
                <a:latin typeface="Times New Roman" panose="02020603050405020304" pitchFamily="18" charset="0"/>
                <a:cs typeface="Times New Roman" panose="02020603050405020304" pitchFamily="18" charset="0"/>
              </a:rPr>
              <a:t>Hypersensitivity reactions (immediate, delayed)</a:t>
            </a:r>
          </a:p>
          <a:p>
            <a:pPr lvl="2"/>
            <a:r>
              <a:rPr lang="en-US" sz="7400" dirty="0">
                <a:solidFill>
                  <a:srgbClr val="232323"/>
                </a:solidFill>
                <a:latin typeface="Times New Roman" panose="02020603050405020304" pitchFamily="18" charset="0"/>
                <a:cs typeface="Times New Roman" panose="02020603050405020304" pitchFamily="18" charset="0"/>
              </a:rPr>
              <a:t>Hepatotoxicity (DILI)</a:t>
            </a:r>
          </a:p>
          <a:p>
            <a:pPr lvl="2"/>
            <a:r>
              <a:rPr lang="en-US" sz="7400" dirty="0">
                <a:solidFill>
                  <a:srgbClr val="232323"/>
                </a:solidFill>
                <a:latin typeface="Times New Roman" panose="02020603050405020304" pitchFamily="18" charset="0"/>
                <a:cs typeface="Times New Roman" panose="02020603050405020304" pitchFamily="18" charset="0"/>
              </a:rPr>
              <a:t>Blood dyscrasias (agranulocytosis, hemolytic anemia, leukopenia, thrombocytopenia)</a:t>
            </a:r>
          </a:p>
          <a:p>
            <a:pPr lvl="2"/>
            <a:r>
              <a:rPr lang="en-US" sz="7400" dirty="0">
                <a:solidFill>
                  <a:srgbClr val="232323"/>
                </a:solidFill>
                <a:latin typeface="Times New Roman" panose="02020603050405020304" pitchFamily="18" charset="0"/>
                <a:cs typeface="Times New Roman" panose="02020603050405020304" pitchFamily="18" charset="0"/>
              </a:rPr>
              <a:t>Hyperkalemia</a:t>
            </a:r>
          </a:p>
          <a:p>
            <a:pPr lvl="2"/>
            <a:r>
              <a:rPr lang="en-US" sz="7400" dirty="0">
                <a:solidFill>
                  <a:srgbClr val="FF0000"/>
                </a:solidFill>
                <a:latin typeface="Times New Roman" panose="02020603050405020304" pitchFamily="18" charset="0"/>
                <a:cs typeface="Times New Roman" panose="02020603050405020304" pitchFamily="18" charset="0"/>
              </a:rPr>
              <a:t>Hypoglycemia (caution if hypoglycemic </a:t>
            </a:r>
            <a:r>
              <a:rPr lang="en-US" sz="7400" dirty="0" err="1">
                <a:solidFill>
                  <a:srgbClr val="FF0000"/>
                </a:solidFill>
                <a:latin typeface="Times New Roman" panose="02020603050405020304" pitchFamily="18" charset="0"/>
                <a:cs typeface="Times New Roman" panose="02020603050405020304" pitchFamily="18" charset="0"/>
              </a:rPr>
              <a:t>Rxs</a:t>
            </a:r>
            <a:r>
              <a:rPr lang="en-US" sz="7400" dirty="0">
                <a:solidFill>
                  <a:srgbClr val="FF0000"/>
                </a:solidFill>
                <a:latin typeface="Times New Roman" panose="02020603050405020304" pitchFamily="18" charset="0"/>
                <a:cs typeface="Times New Roman" panose="02020603050405020304" pitchFamily="18" charset="0"/>
              </a:rPr>
              <a:t>)</a:t>
            </a:r>
          </a:p>
          <a:p>
            <a:pPr lvl="2"/>
            <a:r>
              <a:rPr lang="en-US" sz="7400" dirty="0">
                <a:solidFill>
                  <a:srgbClr val="FF0000"/>
                </a:solidFill>
                <a:latin typeface="Times New Roman" panose="02020603050405020304" pitchFamily="18" charset="0"/>
                <a:cs typeface="Times New Roman" panose="02020603050405020304" pitchFamily="18" charset="0"/>
              </a:rPr>
              <a:t>Hyponatremia</a:t>
            </a:r>
          </a:p>
          <a:p>
            <a:pPr lvl="2"/>
            <a:r>
              <a:rPr lang="en-US" sz="7400" dirty="0">
                <a:solidFill>
                  <a:srgbClr val="FF0000"/>
                </a:solidFill>
                <a:latin typeface="Times New Roman" panose="02020603050405020304" pitchFamily="18" charset="0"/>
                <a:cs typeface="Times New Roman" panose="02020603050405020304" pitchFamily="18" charset="0"/>
              </a:rPr>
              <a:t>Crystalluria (maintain adequate hydration)</a:t>
            </a:r>
          </a:p>
          <a:p>
            <a:pPr marL="914400" lvl="2" indent="0">
              <a:buNone/>
            </a:pPr>
            <a:r>
              <a:rPr lang="en-US" sz="7400" dirty="0">
                <a:solidFill>
                  <a:srgbClr val="232323"/>
                </a:solidFill>
                <a:latin typeface="Times New Roman" panose="02020603050405020304" pitchFamily="18" charset="0"/>
                <a:cs typeface="Times New Roman" panose="02020603050405020304" pitchFamily="18" charset="0"/>
              </a:rPr>
              <a:t>	</a:t>
            </a:r>
            <a:endParaRPr lang="en-US" sz="7400" b="0" i="0" dirty="0">
              <a:solidFill>
                <a:srgbClr val="232323"/>
              </a:solidFill>
              <a:effectLst/>
              <a:latin typeface="Times New Roman" panose="02020603050405020304" pitchFamily="18" charset="0"/>
              <a:cs typeface="Times New Roman" panose="02020603050405020304" pitchFamily="18" charset="0"/>
            </a:endParaRPr>
          </a:p>
          <a:p>
            <a:pPr marL="457200" lvl="1" indent="0">
              <a:buNone/>
            </a:pPr>
            <a:r>
              <a:rPr lang="en-US" sz="7400" dirty="0">
                <a:solidFill>
                  <a:srgbClr val="232323"/>
                </a:solidFill>
                <a:latin typeface="Times New Roman" panose="02020603050405020304" pitchFamily="18" charset="0"/>
                <a:cs typeface="Times New Roman" panose="02020603050405020304" pitchFamily="18" charset="0"/>
              </a:rPr>
              <a:t>DDI:</a:t>
            </a:r>
          </a:p>
          <a:p>
            <a:pPr lvl="2"/>
            <a:r>
              <a:rPr lang="en-US" sz="7400" dirty="0">
                <a:solidFill>
                  <a:srgbClr val="232323"/>
                </a:solidFill>
                <a:latin typeface="Times New Roman" panose="02020603050405020304" pitchFamily="18" charset="0"/>
                <a:cs typeface="Times New Roman" panose="02020603050405020304" pitchFamily="18" charset="0"/>
              </a:rPr>
              <a:t>p</a:t>
            </a:r>
            <a:r>
              <a:rPr lang="en-US" sz="7400" b="0" i="0" dirty="0">
                <a:solidFill>
                  <a:srgbClr val="232323"/>
                </a:solidFill>
                <a:effectLst/>
                <a:latin typeface="Times New Roman" panose="02020603050405020304" pitchFamily="18" charset="0"/>
                <a:cs typeface="Times New Roman" panose="02020603050405020304" pitchFamily="18" charset="0"/>
              </a:rPr>
              <a:t>henytoin (phenytoin toxicity)</a:t>
            </a:r>
          </a:p>
          <a:p>
            <a:pPr lvl="2"/>
            <a:r>
              <a:rPr lang="en-US" sz="7400" dirty="0">
                <a:solidFill>
                  <a:srgbClr val="232323"/>
                </a:solidFill>
                <a:latin typeface="Times New Roman" panose="02020603050405020304" pitchFamily="18" charset="0"/>
                <a:cs typeface="Times New Roman" panose="02020603050405020304" pitchFamily="18" charset="0"/>
              </a:rPr>
              <a:t>digoxin (digoxin toxicity)</a:t>
            </a:r>
            <a:endParaRPr lang="en-US" sz="7400" b="0" i="0" dirty="0">
              <a:solidFill>
                <a:srgbClr val="232323"/>
              </a:solidFill>
              <a:effectLst/>
              <a:latin typeface="Times New Roman" panose="02020603050405020304" pitchFamily="18" charset="0"/>
              <a:cs typeface="Times New Roman" panose="02020603050405020304" pitchFamily="18" charset="0"/>
            </a:endParaRPr>
          </a:p>
          <a:p>
            <a:pPr lvl="2"/>
            <a:r>
              <a:rPr lang="en-US" sz="7400" dirty="0">
                <a:solidFill>
                  <a:srgbClr val="FF0000"/>
                </a:solidFill>
                <a:latin typeface="Times New Roman" panose="02020603050405020304" pitchFamily="18" charset="0"/>
                <a:cs typeface="Times New Roman" panose="02020603050405020304" pitchFamily="18" charset="0"/>
              </a:rPr>
              <a:t>warfarin (increased risk of bleeding)</a:t>
            </a:r>
            <a:endParaRPr lang="en-US" sz="7400" b="0" i="0" dirty="0">
              <a:solidFill>
                <a:srgbClr val="FF0000"/>
              </a:solidFill>
              <a:effectLst/>
              <a:latin typeface="Times New Roman" panose="02020603050405020304" pitchFamily="18" charset="0"/>
              <a:cs typeface="Times New Roman" panose="02020603050405020304" pitchFamily="18" charset="0"/>
            </a:endParaRPr>
          </a:p>
          <a:p>
            <a:pPr marL="457200" lvl="1" indent="0">
              <a:buNone/>
            </a:pPr>
            <a:endParaRPr lang="en-US" dirty="0">
              <a:latin typeface="Noto Sans" panose="020B0502040504020204" pitchFamily="34" charset="0"/>
            </a:endParaRPr>
          </a:p>
          <a:p>
            <a:pPr marL="457200" lvl="1" indent="0">
              <a:buNone/>
            </a:pPr>
            <a:endParaRPr lang="en-US" b="0" i="0" dirty="0">
              <a:effectLst/>
              <a:latin typeface="Noto Sans" panose="020B0502040504020204" pitchFamily="34" charset="0"/>
            </a:endParaRPr>
          </a:p>
          <a:p>
            <a:pPr marL="457200" lvl="1" indent="0">
              <a:buNone/>
            </a:pPr>
            <a:endParaRPr lang="en-US" dirty="0">
              <a:latin typeface="Noto Sans" panose="020B0502040504020204" pitchFamily="34" charset="0"/>
            </a:endParaRPr>
          </a:p>
          <a:p>
            <a:endParaRPr lang="en-US" dirty="0"/>
          </a:p>
        </p:txBody>
      </p:sp>
    </p:spTree>
    <p:extLst>
      <p:ext uri="{BB962C8B-B14F-4D97-AF65-F5344CB8AC3E}">
        <p14:creationId xmlns:p14="http://schemas.microsoft.com/office/powerpoint/2010/main" val="1468156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305857" y="999193"/>
            <a:ext cx="386141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Doxycycline</a:t>
            </a:r>
            <a:endParaRPr lang="en-US"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A8BCBBB2-A1F2-A81C-2736-FE4DDBF7C42C}"/>
              </a:ext>
            </a:extLst>
          </p:cNvPr>
          <p:cNvSpPr>
            <a:spLocks noGrp="1"/>
          </p:cNvSpPr>
          <p:nvPr>
            <p:ph idx="1"/>
          </p:nvPr>
        </p:nvSpPr>
        <p:spPr>
          <a:xfrm>
            <a:off x="4140506" y="228599"/>
            <a:ext cx="7317876" cy="6504709"/>
          </a:xfrm>
        </p:spPr>
        <p:txBody>
          <a:bodyPr anchor="ctr">
            <a:normAutofit fontScale="92500" lnSpcReduction="20000"/>
          </a:bodyPr>
          <a:lstStyle/>
          <a:p>
            <a:endParaRPr lang="en-US" sz="800" b="1" dirty="0"/>
          </a:p>
          <a:p>
            <a:r>
              <a:rPr lang="en-US" sz="2000" i="0" dirty="0">
                <a:solidFill>
                  <a:srgbClr val="FF0000"/>
                </a:solidFill>
                <a:effectLst/>
                <a:latin typeface="Times New Roman" panose="02020603050405020304" pitchFamily="18" charset="0"/>
                <a:cs typeface="Times New Roman" panose="02020603050405020304" pitchFamily="18" charset="0"/>
              </a:rPr>
              <a:t>SSTI (MRSA</a:t>
            </a:r>
            <a:r>
              <a:rPr lang="en-US" sz="2000" dirty="0">
                <a:solidFill>
                  <a:srgbClr val="FF0000"/>
                </a:solidFill>
                <a:latin typeface="Times New Roman" panose="02020603050405020304" pitchFamily="18" charset="0"/>
                <a:cs typeface="Times New Roman" panose="02020603050405020304" pitchFamily="18" charset="0"/>
              </a:rPr>
              <a:t> coverage)</a:t>
            </a:r>
            <a:endParaRPr lang="en-US" sz="2000" i="0" dirty="0">
              <a:solidFill>
                <a:srgbClr val="FF0000"/>
              </a:solidFill>
              <a:effectLst/>
              <a:latin typeface="Times New Roman" panose="02020603050405020304" pitchFamily="18" charset="0"/>
              <a:cs typeface="Times New Roman" panose="02020603050405020304" pitchFamily="18" charset="0"/>
            </a:endParaRPr>
          </a:p>
          <a:p>
            <a:pPr marL="0" indent="0">
              <a:buNone/>
            </a:pPr>
            <a:endParaRPr lang="en-US" sz="1800" i="0" dirty="0">
              <a:solidFill>
                <a:srgbClr val="232323"/>
              </a:solidFill>
              <a:effectLst/>
              <a:latin typeface="Times New Roman" panose="02020603050405020304" pitchFamily="18" charset="0"/>
              <a:cs typeface="Times New Roman" panose="02020603050405020304" pitchFamily="18" charset="0"/>
            </a:endParaRPr>
          </a:p>
          <a:p>
            <a:r>
              <a:rPr lang="en-US" sz="2000" dirty="0">
                <a:solidFill>
                  <a:srgbClr val="232323"/>
                </a:solidFill>
                <a:latin typeface="Times New Roman" panose="02020603050405020304" pitchFamily="18" charset="0"/>
                <a:cs typeface="Times New Roman" panose="02020603050405020304" pitchFamily="18" charset="0"/>
              </a:rPr>
              <a:t>A</a:t>
            </a:r>
            <a:r>
              <a:rPr lang="en-US" sz="2000" i="0" dirty="0">
                <a:solidFill>
                  <a:srgbClr val="232323"/>
                </a:solidFill>
                <a:effectLst/>
                <a:latin typeface="Times New Roman" panose="02020603050405020304" pitchFamily="18" charset="0"/>
                <a:cs typeface="Times New Roman" panose="02020603050405020304" pitchFamily="18" charset="0"/>
              </a:rPr>
              <a:t>vailable </a:t>
            </a:r>
            <a:r>
              <a:rPr lang="en-US" sz="2000" i="0" dirty="0">
                <a:effectLst/>
                <a:latin typeface="Times New Roman" panose="02020603050405020304" pitchFamily="18" charset="0"/>
                <a:cs typeface="Times New Roman" panose="02020603050405020304" pitchFamily="18" charset="0"/>
              </a:rPr>
              <a:t>as </a:t>
            </a:r>
            <a:r>
              <a:rPr lang="en-US" sz="2000" i="0" dirty="0" err="1">
                <a:effectLst/>
                <a:latin typeface="Times New Roman" panose="02020603050405020304" pitchFamily="18" charset="0"/>
                <a:cs typeface="Times New Roman" panose="02020603050405020304" pitchFamily="18" charset="0"/>
              </a:rPr>
              <a:t>hyclate</a:t>
            </a:r>
            <a:r>
              <a:rPr lang="en-US" sz="2000" dirty="0">
                <a:latin typeface="Times New Roman" panose="02020603050405020304" pitchFamily="18" charset="0"/>
                <a:cs typeface="Times New Roman" panose="02020603050405020304" pitchFamily="18" charset="0"/>
              </a:rPr>
              <a:t> and</a:t>
            </a:r>
            <a:r>
              <a:rPr lang="en-US" sz="2000" i="0" dirty="0">
                <a:effectLst/>
                <a:latin typeface="Times New Roman" panose="02020603050405020304" pitchFamily="18" charset="0"/>
                <a:cs typeface="Times New Roman" panose="02020603050405020304" pitchFamily="18" charset="0"/>
              </a:rPr>
              <a:t> monohydrate</a:t>
            </a:r>
            <a:r>
              <a:rPr lang="en-US" sz="2000" i="0" dirty="0">
                <a:solidFill>
                  <a:srgbClr val="232323"/>
                </a:solidFill>
                <a:effectLst/>
                <a:latin typeface="Times New Roman" panose="02020603050405020304" pitchFamily="18" charset="0"/>
                <a:cs typeface="Times New Roman" panose="02020603050405020304" pitchFamily="18" charset="0"/>
              </a:rPr>
              <a:t> </a:t>
            </a:r>
          </a:p>
          <a:p>
            <a:pPr lvl="1"/>
            <a:r>
              <a:rPr lang="en-US" sz="1800" dirty="0">
                <a:solidFill>
                  <a:srgbClr val="4D4D4D"/>
                </a:solidFill>
                <a:latin typeface="Times New Roman" panose="02020603050405020304" pitchFamily="18" charset="0"/>
                <a:cs typeface="Times New Roman" panose="02020603050405020304" pitchFamily="18" charset="0"/>
              </a:rPr>
              <a:t>E</a:t>
            </a:r>
            <a:r>
              <a:rPr lang="en-US" sz="1800" i="0" dirty="0">
                <a:solidFill>
                  <a:srgbClr val="4D4D4D"/>
                </a:solidFill>
                <a:effectLst/>
                <a:latin typeface="Times New Roman" panose="02020603050405020304" pitchFamily="18" charset="0"/>
                <a:cs typeface="Times New Roman" panose="02020603050405020304" pitchFamily="18" charset="0"/>
              </a:rPr>
              <a:t>qually effective </a:t>
            </a:r>
            <a:endParaRPr lang="en-US" sz="1800" dirty="0">
              <a:solidFill>
                <a:srgbClr val="4D4D4D"/>
              </a:solidFill>
              <a:latin typeface="Times New Roman" panose="02020603050405020304" pitchFamily="18" charset="0"/>
              <a:cs typeface="Times New Roman" panose="02020603050405020304" pitchFamily="18" charset="0"/>
            </a:endParaRPr>
          </a:p>
          <a:p>
            <a:pPr lvl="1"/>
            <a:r>
              <a:rPr lang="en-US" sz="1800" i="0" dirty="0">
                <a:solidFill>
                  <a:srgbClr val="4D4D4D"/>
                </a:solidFill>
                <a:effectLst/>
                <a:latin typeface="Times New Roman" panose="02020603050405020304" pitchFamily="18" charset="0"/>
                <a:cs typeface="Times New Roman" panose="02020603050405020304" pitchFamily="18" charset="0"/>
              </a:rPr>
              <a:t>Monohydrate reduced GI side effects </a:t>
            </a:r>
            <a:r>
              <a:rPr lang="en-US" sz="1800" dirty="0">
                <a:solidFill>
                  <a:srgbClr val="4D4D4D"/>
                </a:solidFill>
                <a:latin typeface="Times New Roman" panose="02020603050405020304" pitchFamily="18" charset="0"/>
                <a:cs typeface="Times New Roman" panose="02020603050405020304" pitchFamily="18" charset="0"/>
              </a:rPr>
              <a:t>(</a:t>
            </a:r>
            <a:r>
              <a:rPr lang="en-US" sz="1800" i="0" dirty="0">
                <a:solidFill>
                  <a:srgbClr val="4D4D4D"/>
                </a:solidFill>
                <a:effectLst/>
                <a:latin typeface="Times New Roman" panose="02020603050405020304" pitchFamily="18" charset="0"/>
                <a:cs typeface="Times New Roman" panose="02020603050405020304" pitchFamily="18" charset="0"/>
              </a:rPr>
              <a:t>slower dissolution in the esophagus) </a:t>
            </a:r>
          </a:p>
          <a:p>
            <a:pPr lvl="1"/>
            <a:r>
              <a:rPr lang="en-US" sz="1800" dirty="0">
                <a:solidFill>
                  <a:srgbClr val="4D4D4D"/>
                </a:solidFill>
                <a:latin typeface="Times New Roman" panose="02020603050405020304" pitchFamily="18" charset="0"/>
                <a:cs typeface="Times New Roman" panose="02020603050405020304" pitchFamily="18" charset="0"/>
              </a:rPr>
              <a:t>Monohydrate</a:t>
            </a:r>
            <a:r>
              <a:rPr lang="en-US" sz="1800" i="0" dirty="0">
                <a:solidFill>
                  <a:srgbClr val="4D4D4D"/>
                </a:solidFill>
                <a:effectLst/>
                <a:latin typeface="Times New Roman" panose="02020603050405020304" pitchFamily="18" charset="0"/>
                <a:cs typeface="Times New Roman" panose="02020603050405020304" pitchFamily="18" charset="0"/>
              </a:rPr>
              <a:t> not as bioavailable at higher pH as </a:t>
            </a:r>
            <a:r>
              <a:rPr lang="en-US" sz="1800" dirty="0" err="1">
                <a:solidFill>
                  <a:srgbClr val="4D4D4D"/>
                </a:solidFill>
                <a:latin typeface="Times New Roman" panose="02020603050405020304" pitchFamily="18" charset="0"/>
                <a:cs typeface="Times New Roman" panose="02020603050405020304" pitchFamily="18" charset="0"/>
              </a:rPr>
              <a:t>hyclate</a:t>
            </a:r>
            <a:r>
              <a:rPr lang="en-US" sz="1800" i="0" dirty="0">
                <a:solidFill>
                  <a:srgbClr val="4D4D4D"/>
                </a:solidFill>
                <a:effectLst/>
                <a:latin typeface="Times New Roman" panose="02020603050405020304" pitchFamily="18" charset="0"/>
                <a:cs typeface="Times New Roman" panose="02020603050405020304" pitchFamily="18" charset="0"/>
              </a:rPr>
              <a:t> (could be an issue if on long term acid suppression)</a:t>
            </a:r>
          </a:p>
          <a:p>
            <a:pPr marL="457200" lvl="1" indent="0">
              <a:buNone/>
            </a:pPr>
            <a:endParaRPr lang="en-US" sz="1800" i="0" dirty="0">
              <a:solidFill>
                <a:srgbClr val="232323"/>
              </a:solidFill>
              <a:effectLst/>
              <a:latin typeface="Times New Roman" panose="02020603050405020304" pitchFamily="18" charset="0"/>
              <a:cs typeface="Times New Roman" panose="02020603050405020304" pitchFamily="18" charset="0"/>
            </a:endParaRPr>
          </a:p>
          <a:p>
            <a:r>
              <a:rPr lang="en-US" sz="2000" dirty="0">
                <a:solidFill>
                  <a:srgbClr val="232323"/>
                </a:solidFill>
                <a:latin typeface="Times New Roman" panose="02020603050405020304" pitchFamily="18" charset="0"/>
                <a:cs typeface="Times New Roman" panose="02020603050405020304" pitchFamily="18" charset="0"/>
              </a:rPr>
              <a:t>ADRs:</a:t>
            </a:r>
          </a:p>
          <a:p>
            <a:pPr lvl="1"/>
            <a:r>
              <a:rPr lang="en-US" sz="1800" dirty="0">
                <a:solidFill>
                  <a:srgbClr val="232323"/>
                </a:solidFill>
                <a:latin typeface="Times New Roman" panose="02020603050405020304" pitchFamily="18" charset="0"/>
                <a:cs typeface="Times New Roman" panose="02020603050405020304" pitchFamily="18" charset="0"/>
              </a:rPr>
              <a:t>GI upset (take w</a:t>
            </a:r>
            <a:r>
              <a:rPr lang="en-US" sz="1800" i="0" dirty="0">
                <a:solidFill>
                  <a:srgbClr val="232323"/>
                </a:solidFill>
                <a:effectLst/>
                <a:latin typeface="Times New Roman" panose="02020603050405020304" pitchFamily="18" charset="0"/>
                <a:cs typeface="Times New Roman" panose="02020603050405020304" pitchFamily="18" charset="0"/>
              </a:rPr>
              <a:t>ith meals)</a:t>
            </a:r>
          </a:p>
          <a:p>
            <a:pPr lvl="1"/>
            <a:r>
              <a:rPr lang="en-US" sz="1800" i="0" dirty="0">
                <a:solidFill>
                  <a:srgbClr val="FF0000"/>
                </a:solidFill>
                <a:effectLst/>
                <a:latin typeface="Times New Roman" panose="02020603050405020304" pitchFamily="18" charset="0"/>
                <a:cs typeface="Times New Roman" panose="02020603050405020304" pitchFamily="18" charset="0"/>
              </a:rPr>
              <a:t>Esophageal injury (esophagitis, esophageal ulcer, and/or esophageal stenosis)</a:t>
            </a:r>
          </a:p>
          <a:p>
            <a:pPr lvl="2"/>
            <a:r>
              <a:rPr lang="en-US" sz="1800" dirty="0">
                <a:solidFill>
                  <a:srgbClr val="232323"/>
                </a:solidFill>
                <a:latin typeface="Times New Roman" panose="02020603050405020304" pitchFamily="18" charset="0"/>
                <a:cs typeface="Times New Roman" panose="02020603050405020304" pitchFamily="18" charset="0"/>
              </a:rPr>
              <a:t>L</a:t>
            </a:r>
            <a:r>
              <a:rPr lang="en-US" sz="1800" i="0" dirty="0">
                <a:solidFill>
                  <a:srgbClr val="232323"/>
                </a:solidFill>
                <a:effectLst/>
                <a:latin typeface="Times New Roman" panose="02020603050405020304" pitchFamily="18" charset="0"/>
                <a:cs typeface="Times New Roman" panose="02020603050405020304" pitchFamily="18" charset="0"/>
              </a:rPr>
              <a:t>ying down and poor liquid intake: esophageal strictures and GERD increased risk</a:t>
            </a:r>
          </a:p>
          <a:p>
            <a:pPr lvl="2"/>
            <a:r>
              <a:rPr lang="en-US" sz="1800" i="0" dirty="0">
                <a:solidFill>
                  <a:srgbClr val="232323"/>
                </a:solidFill>
                <a:effectLst/>
                <a:latin typeface="Times New Roman" panose="02020603050405020304" pitchFamily="18" charset="0"/>
                <a:cs typeface="Times New Roman" panose="02020603050405020304" pitchFamily="18" charset="0"/>
              </a:rPr>
              <a:t>Administer with </a:t>
            </a:r>
            <a:r>
              <a:rPr lang="en-US" sz="1800" i="0" dirty="0">
                <a:solidFill>
                  <a:srgbClr val="FF0000"/>
                </a:solidFill>
                <a:effectLst/>
                <a:latin typeface="Times New Roman" panose="02020603050405020304" pitchFamily="18" charset="0"/>
                <a:cs typeface="Times New Roman" panose="02020603050405020304" pitchFamily="18" charset="0"/>
              </a:rPr>
              <a:t>at least 8 ounces of water and have </a:t>
            </a:r>
            <a:r>
              <a:rPr lang="en-US" sz="1800" i="0" dirty="0" err="1">
                <a:solidFill>
                  <a:srgbClr val="FF0000"/>
                </a:solidFill>
                <a:effectLst/>
                <a:latin typeface="Times New Roman" panose="02020603050405020304" pitchFamily="18" charset="0"/>
                <a:cs typeface="Times New Roman" panose="02020603050405020304" pitchFamily="18" charset="0"/>
              </a:rPr>
              <a:t>pt</a:t>
            </a:r>
            <a:r>
              <a:rPr lang="en-US" sz="1800" i="0" dirty="0">
                <a:solidFill>
                  <a:srgbClr val="FF0000"/>
                </a:solidFill>
                <a:effectLst/>
                <a:latin typeface="Times New Roman" panose="02020603050405020304" pitchFamily="18" charset="0"/>
                <a:cs typeface="Times New Roman" panose="02020603050405020304" pitchFamily="18" charset="0"/>
              </a:rPr>
              <a:t> sit up for at least 30 minutes or 1 to 2 hours (Canadian labeling)</a:t>
            </a:r>
          </a:p>
          <a:p>
            <a:pPr lvl="1"/>
            <a:r>
              <a:rPr lang="en-US" sz="1800" dirty="0">
                <a:solidFill>
                  <a:srgbClr val="232323"/>
                </a:solidFill>
                <a:latin typeface="Times New Roman" panose="02020603050405020304" pitchFamily="18" charset="0"/>
                <a:cs typeface="Times New Roman" panose="02020603050405020304" pitchFamily="18" charset="0"/>
              </a:rPr>
              <a:t>Photosensitivity</a:t>
            </a:r>
          </a:p>
          <a:p>
            <a:pPr lvl="1"/>
            <a:r>
              <a:rPr lang="en-US" sz="1800" dirty="0">
                <a:solidFill>
                  <a:srgbClr val="232323"/>
                </a:solidFill>
                <a:latin typeface="Times New Roman" panose="02020603050405020304" pitchFamily="18" charset="0"/>
                <a:cs typeface="Times New Roman" panose="02020603050405020304" pitchFamily="18" charset="0"/>
              </a:rPr>
              <a:t>Skin hyperpigmentation</a:t>
            </a:r>
          </a:p>
          <a:p>
            <a:pPr lvl="1"/>
            <a:r>
              <a:rPr lang="en-US" sz="1800" i="0" dirty="0">
                <a:solidFill>
                  <a:srgbClr val="232323"/>
                </a:solidFill>
                <a:effectLst/>
                <a:latin typeface="Times New Roman" panose="02020603050405020304" pitchFamily="18" charset="0"/>
                <a:cs typeface="Times New Roman" panose="02020603050405020304" pitchFamily="18" charset="0"/>
              </a:rPr>
              <a:t>Intracranial hypertension (headache, blurred vision, diplopia, vision loss)</a:t>
            </a:r>
          </a:p>
          <a:p>
            <a:pPr lvl="2"/>
            <a:r>
              <a:rPr lang="en-US" sz="1800" dirty="0">
                <a:solidFill>
                  <a:srgbClr val="232323"/>
                </a:solidFill>
                <a:latin typeface="Times New Roman" panose="02020603050405020304" pitchFamily="18" charset="0"/>
                <a:cs typeface="Times New Roman" panose="02020603050405020304" pitchFamily="18" charset="0"/>
              </a:rPr>
              <a:t>V</a:t>
            </a:r>
            <a:r>
              <a:rPr lang="en-US" sz="1800" i="0" dirty="0">
                <a:solidFill>
                  <a:srgbClr val="232323"/>
                </a:solidFill>
                <a:effectLst/>
                <a:latin typeface="Times New Roman" panose="02020603050405020304" pitchFamily="18" charset="0"/>
                <a:cs typeface="Times New Roman" panose="02020603050405020304" pitchFamily="18" charset="0"/>
              </a:rPr>
              <a:t>itamin A increase risk</a:t>
            </a:r>
          </a:p>
          <a:p>
            <a:pPr lvl="1"/>
            <a:endParaRPr lang="en-US" sz="1800" dirty="0">
              <a:solidFill>
                <a:srgbClr val="232323"/>
              </a:solidFill>
              <a:latin typeface="Times New Roman" panose="02020603050405020304" pitchFamily="18" charset="0"/>
              <a:cs typeface="Times New Roman" panose="02020603050405020304" pitchFamily="18" charset="0"/>
            </a:endParaRPr>
          </a:p>
          <a:p>
            <a:r>
              <a:rPr lang="en-US" sz="2000" dirty="0">
                <a:solidFill>
                  <a:srgbClr val="4D4D4D"/>
                </a:solidFill>
                <a:latin typeface="Times New Roman" panose="02020603050405020304" pitchFamily="18" charset="0"/>
                <a:cs typeface="Times New Roman" panose="02020603050405020304" pitchFamily="18" charset="0"/>
              </a:rPr>
              <a:t>DDI:</a:t>
            </a:r>
          </a:p>
          <a:p>
            <a:pPr lvl="1"/>
            <a:r>
              <a:rPr lang="en-US" sz="1800" dirty="0">
                <a:latin typeface="Times New Roman" panose="02020603050405020304" pitchFamily="18" charset="0"/>
                <a:cs typeface="Times New Roman" panose="02020603050405020304" pitchFamily="18" charset="0"/>
              </a:rPr>
              <a:t>Chelation (take cation containing product 2 hours before or 4 hour after Abx dose) </a:t>
            </a:r>
          </a:p>
          <a:p>
            <a:pPr marL="0" indent="0">
              <a:buNone/>
            </a:pPr>
            <a:endParaRPr lang="en-US" sz="500" b="1" dirty="0">
              <a:latin typeface="Noto Sans" panose="020B0502040504020204" pitchFamily="34" charset="0"/>
            </a:endParaRPr>
          </a:p>
          <a:p>
            <a:pPr marL="0" indent="0">
              <a:buNone/>
            </a:pPr>
            <a:endParaRPr lang="en-US" sz="500" b="0" i="0" dirty="0">
              <a:effectLst/>
              <a:latin typeface="Noto Sans" panose="020B0502040504020204" pitchFamily="34" charset="0"/>
            </a:endParaRPr>
          </a:p>
          <a:p>
            <a:pPr marL="0" indent="0">
              <a:buNone/>
            </a:pPr>
            <a:endParaRPr lang="en-US" sz="500" dirty="0"/>
          </a:p>
          <a:p>
            <a:pPr marL="0" indent="0">
              <a:buNone/>
            </a:pPr>
            <a:endParaRPr lang="en-US" sz="500" dirty="0"/>
          </a:p>
        </p:txBody>
      </p:sp>
    </p:spTree>
    <p:extLst>
      <p:ext uri="{BB962C8B-B14F-4D97-AF65-F5344CB8AC3E}">
        <p14:creationId xmlns:p14="http://schemas.microsoft.com/office/powerpoint/2010/main" val="4273960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396889" y="1153570"/>
            <a:ext cx="387477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Clindamycin</a:t>
            </a:r>
            <a:endParaRPr lang="en-US"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B2288FF-7B8F-BECB-F3D5-0301D2BA79DB}"/>
              </a:ext>
            </a:extLst>
          </p:cNvPr>
          <p:cNvSpPr>
            <a:spLocks noGrp="1"/>
          </p:cNvSpPr>
          <p:nvPr>
            <p:ph idx="1"/>
          </p:nvPr>
        </p:nvSpPr>
        <p:spPr>
          <a:xfrm>
            <a:off x="4376056" y="591343"/>
            <a:ext cx="6906491" cy="5585619"/>
          </a:xfrm>
        </p:spPr>
        <p:txBody>
          <a:bodyPr anchor="ctr">
            <a:normAutofit/>
          </a:bodyPr>
          <a:lstStyle/>
          <a:p>
            <a:r>
              <a:rPr lang="en-US" sz="2600" dirty="0">
                <a:solidFill>
                  <a:srgbClr val="FF0000"/>
                </a:solidFill>
                <a:effectLst/>
                <a:latin typeface="Times New Roman" panose="02020603050405020304" pitchFamily="18" charset="0"/>
                <a:cs typeface="Times New Roman" panose="02020603050405020304" pitchFamily="18" charset="0"/>
              </a:rPr>
              <a:t>SSTI (MRSA coverage)</a:t>
            </a:r>
          </a:p>
          <a:p>
            <a:endParaRPr lang="en-US" sz="2600" dirty="0">
              <a:solidFill>
                <a:srgbClr val="FF0000"/>
              </a:solidFill>
              <a:effectLst/>
              <a:latin typeface="Times New Roman" panose="02020603050405020304" pitchFamily="18" charset="0"/>
              <a:cs typeface="Times New Roman" panose="02020603050405020304" pitchFamily="18" charset="0"/>
            </a:endParaRPr>
          </a:p>
          <a:p>
            <a:r>
              <a:rPr lang="en-US" sz="2600" dirty="0">
                <a:solidFill>
                  <a:srgbClr val="FF0000"/>
                </a:solidFill>
                <a:latin typeface="Times New Roman" panose="02020603050405020304" pitchFamily="18" charset="0"/>
                <a:cs typeface="Times New Roman" panose="02020603050405020304" pitchFamily="18" charset="0"/>
              </a:rPr>
              <a:t>I</a:t>
            </a:r>
            <a:r>
              <a:rPr lang="en-US" sz="2600" b="0" i="0" dirty="0">
                <a:solidFill>
                  <a:srgbClr val="FF0000"/>
                </a:solidFill>
                <a:effectLst/>
                <a:latin typeface="Times New Roman" panose="02020603050405020304" pitchFamily="18" charset="0"/>
                <a:cs typeface="Times New Roman" panose="02020603050405020304" pitchFamily="18" charset="0"/>
              </a:rPr>
              <a:t>ncreasing staphylococcal resistance</a:t>
            </a:r>
          </a:p>
          <a:p>
            <a:endParaRPr lang="en-US" sz="2600" dirty="0">
              <a:solidFill>
                <a:srgbClr val="232323"/>
              </a:solidFill>
              <a:effectLst/>
              <a:latin typeface="Times New Roman" panose="02020603050405020304" pitchFamily="18" charset="0"/>
              <a:cs typeface="Times New Roman" panose="02020603050405020304" pitchFamily="18" charset="0"/>
            </a:endParaRPr>
          </a:p>
          <a:p>
            <a:r>
              <a:rPr lang="en-US" sz="2600" i="1" dirty="0">
                <a:solidFill>
                  <a:srgbClr val="232323"/>
                </a:solidFill>
                <a:effectLst/>
                <a:latin typeface="Times New Roman" panose="02020603050405020304" pitchFamily="18" charset="0"/>
                <a:cs typeface="Times New Roman" panose="02020603050405020304" pitchFamily="18" charset="0"/>
              </a:rPr>
              <a:t>ADRs:</a:t>
            </a:r>
          </a:p>
          <a:p>
            <a:pPr lvl="1"/>
            <a:r>
              <a:rPr lang="en-US" sz="2200" i="1" dirty="0" err="1">
                <a:solidFill>
                  <a:srgbClr val="FF0000"/>
                </a:solidFill>
                <a:effectLst/>
                <a:latin typeface="Times New Roman" panose="02020603050405020304" pitchFamily="18" charset="0"/>
                <a:cs typeface="Times New Roman" panose="02020603050405020304" pitchFamily="18" charset="0"/>
              </a:rPr>
              <a:t>Clostridioides</a:t>
            </a:r>
            <a:r>
              <a:rPr lang="en-US" sz="2200" i="0" dirty="0">
                <a:solidFill>
                  <a:srgbClr val="FF0000"/>
                </a:solidFill>
                <a:effectLst/>
                <a:latin typeface="Times New Roman" panose="02020603050405020304" pitchFamily="18" charset="0"/>
                <a:cs typeface="Times New Roman" panose="02020603050405020304" pitchFamily="18" charset="0"/>
              </a:rPr>
              <a:t> </a:t>
            </a:r>
            <a:r>
              <a:rPr lang="en-US" sz="2200" i="1" dirty="0">
                <a:solidFill>
                  <a:srgbClr val="FF0000"/>
                </a:solidFill>
                <a:effectLst/>
                <a:latin typeface="Times New Roman" panose="02020603050405020304" pitchFamily="18" charset="0"/>
                <a:cs typeface="Times New Roman" panose="02020603050405020304" pitchFamily="18" charset="0"/>
              </a:rPr>
              <a:t>difficile </a:t>
            </a:r>
            <a:r>
              <a:rPr lang="en-US" sz="2200" dirty="0">
                <a:solidFill>
                  <a:srgbClr val="FF0000"/>
                </a:solidFill>
                <a:effectLst/>
                <a:latin typeface="Times New Roman" panose="02020603050405020304" pitchFamily="18" charset="0"/>
                <a:cs typeface="Times New Roman" panose="02020603050405020304" pitchFamily="18" charset="0"/>
              </a:rPr>
              <a:t>infection</a:t>
            </a:r>
            <a:r>
              <a:rPr lang="en-US" sz="2200" dirty="0">
                <a:solidFill>
                  <a:srgbClr val="FF0000"/>
                </a:solidFill>
                <a:latin typeface="Times New Roman" panose="02020603050405020304" pitchFamily="18" charset="0"/>
                <a:cs typeface="Times New Roman" panose="02020603050405020304" pitchFamily="18" charset="0"/>
              </a:rPr>
              <a:t> </a:t>
            </a:r>
            <a:r>
              <a:rPr lang="en-US" sz="2200" i="0" dirty="0">
                <a:solidFill>
                  <a:srgbClr val="FF0000"/>
                </a:solidFill>
                <a:effectLst/>
                <a:latin typeface="Times New Roman" panose="02020603050405020304" pitchFamily="18" charset="0"/>
                <a:cs typeface="Times New Roman" panose="02020603050405020304" pitchFamily="18" charset="0"/>
              </a:rPr>
              <a:t>including colitis (high risk)</a:t>
            </a:r>
          </a:p>
          <a:p>
            <a:pPr lvl="1"/>
            <a:r>
              <a:rPr lang="en-US" sz="2200" dirty="0">
                <a:latin typeface="Times New Roman" panose="02020603050405020304" pitchFamily="18" charset="0"/>
                <a:cs typeface="Times New Roman" panose="02020603050405020304" pitchFamily="18" charset="0"/>
              </a:rPr>
              <a:t>AAD (</a:t>
            </a:r>
            <a:r>
              <a:rPr lang="en-US" sz="2200" i="0" dirty="0">
                <a:solidFill>
                  <a:srgbClr val="232323"/>
                </a:solidFill>
                <a:effectLst/>
                <a:latin typeface="Times New Roman" panose="02020603050405020304" pitchFamily="18" charset="0"/>
                <a:cs typeface="Times New Roman" panose="02020603050405020304" pitchFamily="18" charset="0"/>
              </a:rPr>
              <a:t>non-</a:t>
            </a:r>
            <a:r>
              <a:rPr lang="en-US" sz="2200" i="1" dirty="0">
                <a:solidFill>
                  <a:srgbClr val="232323"/>
                </a:solidFill>
                <a:effectLst/>
                <a:latin typeface="Times New Roman" panose="02020603050405020304" pitchFamily="18" charset="0"/>
                <a:cs typeface="Times New Roman" panose="02020603050405020304" pitchFamily="18" charset="0"/>
              </a:rPr>
              <a:t>C. difficile)</a:t>
            </a:r>
            <a:r>
              <a:rPr lang="en-US" sz="2200" dirty="0">
                <a:latin typeface="Times New Roman" panose="02020603050405020304" pitchFamily="18" charset="0"/>
                <a:cs typeface="Times New Roman" panose="02020603050405020304" pitchFamily="18" charset="0"/>
              </a:rPr>
              <a:t>, N/V</a:t>
            </a:r>
          </a:p>
          <a:p>
            <a:pPr lvl="1"/>
            <a:r>
              <a:rPr lang="en-US" sz="2200" dirty="0">
                <a:solidFill>
                  <a:srgbClr val="FF0000"/>
                </a:solidFill>
                <a:latin typeface="Times New Roman" panose="02020603050405020304" pitchFamily="18" charset="0"/>
                <a:cs typeface="Times New Roman" panose="02020603050405020304" pitchFamily="18" charset="0"/>
              </a:rPr>
              <a:t>Esophagitis: </a:t>
            </a:r>
            <a:r>
              <a:rPr lang="en-US" sz="2200" i="0" dirty="0">
                <a:solidFill>
                  <a:srgbClr val="FF0000"/>
                </a:solidFill>
                <a:effectLst/>
                <a:latin typeface="Times New Roman" panose="02020603050405020304" pitchFamily="18" charset="0"/>
                <a:cs typeface="Times New Roman" panose="02020603050405020304" pitchFamily="18" charset="0"/>
              </a:rPr>
              <a:t>full glass of water to avoid esophageal irritation</a:t>
            </a:r>
            <a:endParaRPr lang="en-US" sz="2200" dirty="0">
              <a:solidFill>
                <a:srgbClr val="FF0000"/>
              </a:solidFill>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AKI has been reported (no renal dose adj needed)</a:t>
            </a:r>
          </a:p>
          <a:p>
            <a:pPr lvl="1"/>
            <a:r>
              <a:rPr lang="en-US" sz="2200" i="0" dirty="0">
                <a:solidFill>
                  <a:srgbClr val="232323"/>
                </a:solidFill>
                <a:effectLst/>
                <a:latin typeface="Times New Roman" panose="02020603050405020304" pitchFamily="18" charset="0"/>
                <a:cs typeface="Times New Roman" panose="02020603050405020304" pitchFamily="18" charset="0"/>
              </a:rPr>
              <a:t>Hypersensitivity reactions (immediate and delayed)</a:t>
            </a:r>
            <a:endParaRPr lang="en-US" sz="2200" dirty="0">
              <a:latin typeface="Times New Roman" panose="02020603050405020304" pitchFamily="18"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483592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396889" y="1153570"/>
            <a:ext cx="387477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Dicloxacillin</a:t>
            </a:r>
            <a:endParaRPr lang="en-US"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B2288FF-7B8F-BECB-F3D5-0301D2BA79DB}"/>
              </a:ext>
            </a:extLst>
          </p:cNvPr>
          <p:cNvSpPr>
            <a:spLocks noGrp="1"/>
          </p:cNvSpPr>
          <p:nvPr>
            <p:ph idx="1"/>
          </p:nvPr>
        </p:nvSpPr>
        <p:spPr>
          <a:xfrm>
            <a:off x="4376056" y="591343"/>
            <a:ext cx="6906491" cy="5585619"/>
          </a:xfrm>
        </p:spPr>
        <p:txBody>
          <a:bodyPr anchor="ctr">
            <a:normAutofit fontScale="92500" lnSpcReduction="10000"/>
          </a:bodyPr>
          <a:lstStyle/>
          <a:p>
            <a:r>
              <a:rPr lang="en-US" dirty="0">
                <a:solidFill>
                  <a:srgbClr val="FF0000"/>
                </a:solidFill>
                <a:latin typeface="Times New Roman" panose="02020603050405020304" pitchFamily="18" charset="0"/>
                <a:cs typeface="Times New Roman" panose="02020603050405020304" pitchFamily="18" charset="0"/>
              </a:rPr>
              <a:t>C/I: ALL to PCN</a:t>
            </a:r>
          </a:p>
          <a:p>
            <a:endParaRPr lang="en-US" dirty="0">
              <a:latin typeface="Times New Roman" panose="02020603050405020304" pitchFamily="18" charset="0"/>
              <a:cs typeface="Times New Roman" panose="02020603050405020304" pitchFamily="18" charset="0"/>
            </a:endParaRPr>
          </a:p>
          <a:p>
            <a:r>
              <a:rPr lang="en-US" b="0" i="0" dirty="0">
                <a:solidFill>
                  <a:srgbClr val="232323"/>
                </a:solidFill>
                <a:effectLst/>
                <a:latin typeface="Times New Roman" panose="02020603050405020304" pitchFamily="18" charset="0"/>
                <a:cs typeface="Times New Roman" panose="02020603050405020304" pitchFamily="18" charset="0"/>
              </a:rPr>
              <a:t>Administer 1 hour before or 2 hours after meals (food decrease absorption)</a:t>
            </a:r>
          </a:p>
          <a:p>
            <a:endParaRPr lang="en-US" b="0" i="0" dirty="0">
              <a:solidFill>
                <a:srgbClr val="232323"/>
              </a:solidFill>
              <a:effectLst/>
              <a:latin typeface="Times New Roman" panose="02020603050405020304" pitchFamily="18" charset="0"/>
              <a:cs typeface="Times New Roman" panose="02020603050405020304" pitchFamily="18" charset="0"/>
            </a:endParaRPr>
          </a:p>
          <a:p>
            <a:r>
              <a:rPr lang="en-US" dirty="0">
                <a:solidFill>
                  <a:srgbClr val="232323"/>
                </a:solidFill>
                <a:latin typeface="Times New Roman" panose="02020603050405020304" pitchFamily="18" charset="0"/>
                <a:cs typeface="Times New Roman" panose="02020603050405020304" pitchFamily="18" charset="0"/>
              </a:rPr>
              <a:t>ADRs (mostly post marketing):</a:t>
            </a:r>
            <a:endParaRPr lang="en-US" dirty="0">
              <a:latin typeface="Times New Roman" panose="02020603050405020304" pitchFamily="18" charset="0"/>
              <a:cs typeface="Times New Roman" panose="02020603050405020304" pitchFamily="18" charset="0"/>
            </a:endParaRPr>
          </a:p>
          <a:p>
            <a:pPr lvl="1"/>
            <a:r>
              <a:rPr lang="en-US" b="0" i="0" dirty="0">
                <a:solidFill>
                  <a:srgbClr val="232323"/>
                </a:solidFill>
                <a:effectLst/>
                <a:latin typeface="Times New Roman" panose="02020603050405020304" pitchFamily="18" charset="0"/>
                <a:cs typeface="Times New Roman" panose="02020603050405020304" pitchFamily="18" charset="0"/>
              </a:rPr>
              <a:t>Hypersensitivity reactions</a:t>
            </a:r>
          </a:p>
          <a:p>
            <a:pPr lvl="1"/>
            <a:r>
              <a:rPr lang="en-US" dirty="0">
                <a:latin typeface="Times New Roman" panose="02020603050405020304" pitchFamily="18" charset="0"/>
                <a:cs typeface="Times New Roman" panose="02020603050405020304" pitchFamily="18" charset="0"/>
              </a:rPr>
              <a:t>GI (N/V/D)</a:t>
            </a:r>
          </a:p>
          <a:p>
            <a:pPr lvl="1"/>
            <a:r>
              <a:rPr lang="en-US" dirty="0">
                <a:latin typeface="Times New Roman" panose="02020603050405020304" pitchFamily="18" charset="0"/>
                <a:cs typeface="Times New Roman" panose="02020603050405020304" pitchFamily="18" charset="0"/>
              </a:rPr>
              <a:t>Photosensitivity</a:t>
            </a:r>
          </a:p>
          <a:p>
            <a:pPr lvl="1"/>
            <a:r>
              <a:rPr lang="en-US" b="0" i="0" dirty="0">
                <a:solidFill>
                  <a:srgbClr val="232323"/>
                </a:solidFill>
                <a:effectLst/>
                <a:latin typeface="Times New Roman" panose="02020603050405020304" pitchFamily="18" charset="0"/>
                <a:cs typeface="Times New Roman" panose="02020603050405020304" pitchFamily="18" charset="0"/>
              </a:rPr>
              <a:t>Hypokalemia</a:t>
            </a:r>
          </a:p>
          <a:p>
            <a:pPr lvl="1"/>
            <a:r>
              <a:rPr lang="en-US" dirty="0">
                <a:solidFill>
                  <a:srgbClr val="232323"/>
                </a:solidFill>
                <a:latin typeface="Times New Roman" panose="02020603050405020304" pitchFamily="18" charset="0"/>
                <a:cs typeface="Times New Roman" panose="02020603050405020304" pitchFamily="18" charset="0"/>
              </a:rPr>
              <a:t>Blood dyscrasias</a:t>
            </a:r>
          </a:p>
          <a:p>
            <a:pPr lvl="1"/>
            <a:r>
              <a:rPr lang="en-US" dirty="0">
                <a:solidFill>
                  <a:srgbClr val="FF0000"/>
                </a:solidFill>
                <a:latin typeface="Times New Roman" panose="02020603050405020304" pitchFamily="18" charset="0"/>
              </a:rPr>
              <a:t>E</a:t>
            </a:r>
            <a:r>
              <a:rPr lang="en-US" b="0" i="0" dirty="0">
                <a:solidFill>
                  <a:srgbClr val="FF0000"/>
                </a:solidFill>
                <a:effectLst/>
                <a:latin typeface="Times New Roman" panose="02020603050405020304" pitchFamily="18" charset="0"/>
              </a:rPr>
              <a:t>sophageal burning, esophagitis, and esophageal ulceration</a:t>
            </a:r>
          </a:p>
          <a:p>
            <a:pPr lvl="2"/>
            <a:r>
              <a:rPr lang="en-US" b="0" i="0" dirty="0">
                <a:solidFill>
                  <a:srgbClr val="232323"/>
                </a:solidFill>
                <a:effectLst/>
                <a:latin typeface="Times New Roman" panose="02020603050405020304" pitchFamily="18" charset="0"/>
                <a:cs typeface="Times New Roman" panose="02020603050405020304" pitchFamily="18" charset="0"/>
              </a:rPr>
              <a:t>Administer with at least 4 oz of water </a:t>
            </a:r>
          </a:p>
          <a:p>
            <a:pPr lvl="2"/>
            <a:r>
              <a:rPr lang="en-US" b="0" i="0" dirty="0">
                <a:solidFill>
                  <a:srgbClr val="FF0000"/>
                </a:solidFill>
                <a:effectLst/>
                <a:latin typeface="Times New Roman" panose="02020603050405020304" pitchFamily="18" charset="0"/>
                <a:cs typeface="Times New Roman" panose="02020603050405020304" pitchFamily="18" charset="0"/>
              </a:rPr>
              <a:t>Should not be administered in the supine position or immediately before going to bed</a:t>
            </a:r>
          </a:p>
          <a:p>
            <a:pPr marL="0" indent="0">
              <a:buNone/>
            </a:pPr>
            <a:endParaRPr lang="en-US" sz="2400" dirty="0"/>
          </a:p>
        </p:txBody>
      </p:sp>
    </p:spTree>
    <p:extLst>
      <p:ext uri="{BB962C8B-B14F-4D97-AF65-F5344CB8AC3E}">
        <p14:creationId xmlns:p14="http://schemas.microsoft.com/office/powerpoint/2010/main" val="39869136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396889" y="1153570"/>
            <a:ext cx="387477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Amoxicillin and Amoxicillin-clavulanate</a:t>
            </a:r>
            <a:endParaRPr lang="en-US" dirty="0">
              <a:solidFill>
                <a:srgbClr val="FFFFFF"/>
              </a:solidFill>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B2288FF-7B8F-BECB-F3D5-0301D2BA79DB}"/>
              </a:ext>
            </a:extLst>
          </p:cNvPr>
          <p:cNvSpPr>
            <a:spLocks noGrp="1"/>
          </p:cNvSpPr>
          <p:nvPr>
            <p:ph idx="1"/>
          </p:nvPr>
        </p:nvSpPr>
        <p:spPr>
          <a:xfrm>
            <a:off x="4261755" y="197427"/>
            <a:ext cx="6906491" cy="6390409"/>
          </a:xfrm>
        </p:spPr>
        <p:txBody>
          <a:bodyPr anchor="ctr">
            <a:normAutofit fontScale="55000" lnSpcReduction="20000"/>
          </a:bodyPr>
          <a:lstStyle/>
          <a:p>
            <a:pPr marL="0" indent="0">
              <a:buNone/>
            </a:pPr>
            <a:r>
              <a:rPr lang="en-US" sz="4200" dirty="0">
                <a:latin typeface="Times New Roman" panose="02020603050405020304" pitchFamily="18" charset="0"/>
                <a:cs typeface="Times New Roman" panose="02020603050405020304" pitchFamily="18" charset="0"/>
              </a:rPr>
              <a:t>Amoxicillin</a:t>
            </a:r>
          </a:p>
          <a:p>
            <a:r>
              <a:rPr lang="en-US" sz="3400" dirty="0">
                <a:latin typeface="Times New Roman" panose="02020603050405020304" pitchFamily="18" charset="0"/>
                <a:cs typeface="Times New Roman" panose="02020603050405020304" pitchFamily="18" charset="0"/>
              </a:rPr>
              <a:t>C/I: ALL to PCN</a:t>
            </a:r>
          </a:p>
          <a:p>
            <a:r>
              <a:rPr lang="en-US" sz="3400" b="1" i="0" dirty="0">
                <a:solidFill>
                  <a:srgbClr val="FF0000"/>
                </a:solidFill>
                <a:effectLst/>
                <a:latin typeface="Times New Roman" panose="02020603050405020304" pitchFamily="18" charset="0"/>
                <a:cs typeface="Times New Roman" panose="02020603050405020304" pitchFamily="18" charset="0"/>
              </a:rPr>
              <a:t>Infectious mononucleosis: A high percentage of patients with infectious mononucleosis develop an erythematous rash during amoxicillin therapy</a:t>
            </a:r>
            <a:endParaRPr lang="en-US" sz="3400" b="1" dirty="0">
              <a:solidFill>
                <a:srgbClr val="FF0000"/>
              </a:solidFill>
              <a:latin typeface="Times New Roman" panose="02020603050405020304" pitchFamily="18" charset="0"/>
              <a:cs typeface="Times New Roman" panose="02020603050405020304" pitchFamily="18" charset="0"/>
            </a:endParaRPr>
          </a:p>
          <a:p>
            <a:r>
              <a:rPr lang="en-US" sz="3400" dirty="0">
                <a:solidFill>
                  <a:srgbClr val="FF0000"/>
                </a:solidFill>
                <a:latin typeface="Times New Roman" panose="02020603050405020304" pitchFamily="18" charset="0"/>
                <a:cs typeface="Times New Roman" panose="02020603050405020304" pitchFamily="18" charset="0"/>
              </a:rPr>
              <a:t>Renal dose adjustment</a:t>
            </a:r>
          </a:p>
          <a:p>
            <a:r>
              <a:rPr lang="en-US" sz="3400" dirty="0">
                <a:latin typeface="Times New Roman" panose="02020603050405020304" pitchFamily="18" charset="0"/>
                <a:cs typeface="Times New Roman" panose="02020603050405020304" pitchFamily="18" charset="0"/>
              </a:rPr>
              <a:t>ADRs:</a:t>
            </a:r>
          </a:p>
          <a:p>
            <a:pPr lvl="1"/>
            <a:r>
              <a:rPr lang="en-US" sz="3000" dirty="0">
                <a:latin typeface="Times New Roman" panose="02020603050405020304" pitchFamily="18" charset="0"/>
                <a:cs typeface="Times New Roman" panose="02020603050405020304" pitchFamily="18" charset="0"/>
              </a:rPr>
              <a:t>AAD, N/V</a:t>
            </a:r>
          </a:p>
          <a:p>
            <a:pPr lvl="1"/>
            <a:r>
              <a:rPr lang="en-US" sz="3000" dirty="0">
                <a:latin typeface="Times New Roman" panose="02020603050405020304" pitchFamily="18" charset="0"/>
                <a:cs typeface="Times New Roman" panose="02020603050405020304" pitchFamily="18" charset="0"/>
              </a:rPr>
              <a:t>Hypersensitivity reactions (immediate and delayed)</a:t>
            </a:r>
          </a:p>
          <a:p>
            <a:pPr marL="0" indent="0">
              <a:buNone/>
            </a:pPr>
            <a:endParaRPr lang="en-US" sz="3400" dirty="0">
              <a:latin typeface="Times New Roman" panose="02020603050405020304" pitchFamily="18" charset="0"/>
              <a:cs typeface="Times New Roman" panose="02020603050405020304" pitchFamily="18" charset="0"/>
            </a:endParaRPr>
          </a:p>
          <a:p>
            <a:pPr marL="0" indent="0">
              <a:buNone/>
            </a:pPr>
            <a:r>
              <a:rPr lang="en-US" sz="4200" dirty="0">
                <a:latin typeface="Times New Roman" panose="02020603050405020304" pitchFamily="18" charset="0"/>
                <a:cs typeface="Times New Roman" panose="02020603050405020304" pitchFamily="18" charset="0"/>
              </a:rPr>
              <a:t>Amoxicillin-clavulanate: </a:t>
            </a:r>
          </a:p>
          <a:p>
            <a:r>
              <a:rPr lang="en-US" sz="3400" b="1" dirty="0">
                <a:solidFill>
                  <a:srgbClr val="FF0000"/>
                </a:solidFill>
                <a:latin typeface="Times New Roman" panose="02020603050405020304" pitchFamily="18" charset="0"/>
                <a:cs typeface="Times New Roman" panose="02020603050405020304" pitchFamily="18" charset="0"/>
              </a:rPr>
              <a:t>C/I: ALL to PCN or clavulanic acid</a:t>
            </a:r>
          </a:p>
          <a:p>
            <a:r>
              <a:rPr lang="en-US" sz="3400" dirty="0">
                <a:solidFill>
                  <a:srgbClr val="FF0000"/>
                </a:solidFill>
                <a:latin typeface="Times New Roman" panose="02020603050405020304" pitchFamily="18" charset="0"/>
                <a:cs typeface="Times New Roman" panose="02020603050405020304" pitchFamily="18" charset="0"/>
              </a:rPr>
              <a:t>May cut/crush/chew IR tablet; Do not cut IR tablet to reduce dose</a:t>
            </a:r>
          </a:p>
          <a:p>
            <a:r>
              <a:rPr lang="en-US" sz="3400" dirty="0">
                <a:solidFill>
                  <a:srgbClr val="FF0000"/>
                </a:solidFill>
                <a:latin typeface="Times New Roman" panose="02020603050405020304" pitchFamily="18" charset="0"/>
                <a:cs typeface="Times New Roman" panose="02020603050405020304" pitchFamily="18" charset="0"/>
              </a:rPr>
              <a:t>Renal dose adjustment</a:t>
            </a:r>
          </a:p>
          <a:p>
            <a:r>
              <a:rPr lang="en-US" sz="3400" dirty="0">
                <a:latin typeface="Times New Roman" panose="02020603050405020304" pitchFamily="18" charset="0"/>
                <a:cs typeface="Times New Roman" panose="02020603050405020304" pitchFamily="18" charset="0"/>
              </a:rPr>
              <a:t>ADRs:</a:t>
            </a:r>
          </a:p>
          <a:p>
            <a:pPr lvl="1"/>
            <a:r>
              <a:rPr lang="en-US" sz="3000" dirty="0">
                <a:latin typeface="Times New Roman" panose="02020603050405020304" pitchFamily="18" charset="0"/>
                <a:cs typeface="Times New Roman" panose="02020603050405020304" pitchFamily="18" charset="0"/>
              </a:rPr>
              <a:t>AAD, N/V</a:t>
            </a:r>
          </a:p>
          <a:p>
            <a:pPr lvl="2"/>
            <a:r>
              <a:rPr lang="en-US" sz="2800" dirty="0">
                <a:latin typeface="Times New Roman" panose="02020603050405020304" pitchFamily="18" charset="0"/>
                <a:cs typeface="Times New Roman" panose="02020603050405020304" pitchFamily="18" charset="0"/>
              </a:rPr>
              <a:t>Food decrease GI upset (high fat meal decrease clavulanate absorption)</a:t>
            </a:r>
            <a:endParaRPr lang="en-US" sz="2600" dirty="0">
              <a:latin typeface="Times New Roman" panose="02020603050405020304" pitchFamily="18" charset="0"/>
              <a:cs typeface="Times New Roman" panose="02020603050405020304" pitchFamily="18" charset="0"/>
            </a:endParaRPr>
          </a:p>
          <a:p>
            <a:pPr lvl="1"/>
            <a:r>
              <a:rPr lang="en-US" sz="3000" b="1" dirty="0" err="1">
                <a:solidFill>
                  <a:srgbClr val="FF0000"/>
                </a:solidFill>
                <a:latin typeface="Times New Roman" panose="02020603050405020304" pitchFamily="18" charset="0"/>
                <a:cs typeface="Times New Roman" panose="02020603050405020304" pitchFamily="18" charset="0"/>
              </a:rPr>
              <a:t>Clostridioides</a:t>
            </a:r>
            <a:r>
              <a:rPr lang="en-US" sz="3000" b="1" dirty="0">
                <a:solidFill>
                  <a:srgbClr val="FF0000"/>
                </a:solidFill>
                <a:latin typeface="Times New Roman" panose="02020603050405020304" pitchFamily="18" charset="0"/>
                <a:cs typeface="Times New Roman" panose="02020603050405020304" pitchFamily="18" charset="0"/>
              </a:rPr>
              <a:t> difficile infection (high risk)</a:t>
            </a:r>
          </a:p>
          <a:p>
            <a:pPr lvl="1"/>
            <a:r>
              <a:rPr lang="en-US" sz="3000" dirty="0">
                <a:latin typeface="Times New Roman" panose="02020603050405020304" pitchFamily="18" charset="0"/>
                <a:cs typeface="Times New Roman" panose="02020603050405020304" pitchFamily="18" charset="0"/>
              </a:rPr>
              <a:t>Hypersensitivity reactions (immediate and delayed)</a:t>
            </a:r>
          </a:p>
          <a:p>
            <a:pPr lvl="1"/>
            <a:r>
              <a:rPr lang="en-US" sz="3000" b="1" dirty="0">
                <a:solidFill>
                  <a:srgbClr val="FF0000"/>
                </a:solidFill>
                <a:latin typeface="Times New Roman" panose="02020603050405020304" pitchFamily="18" charset="0"/>
                <a:cs typeface="Times New Roman" panose="02020603050405020304" pitchFamily="18" charset="0"/>
              </a:rPr>
              <a:t>DILI (due to clavulanate; </a:t>
            </a:r>
            <a:r>
              <a:rPr lang="en-US" sz="3000" b="1" i="0" dirty="0">
                <a:solidFill>
                  <a:srgbClr val="FF0000"/>
                </a:solidFill>
                <a:effectLst/>
                <a:latin typeface="Times New Roman" panose="02020603050405020304" pitchFamily="18" charset="0"/>
                <a:cs typeface="Times New Roman" panose="02020603050405020304" pitchFamily="18" charset="0"/>
              </a:rPr>
              <a:t>cholestatic hepatitis, </a:t>
            </a:r>
            <a:r>
              <a:rPr lang="en-US" sz="3000" b="1" dirty="0">
                <a:solidFill>
                  <a:srgbClr val="FF0000"/>
                </a:solidFill>
                <a:latin typeface="Times New Roman" panose="02020603050405020304" pitchFamily="18" charset="0"/>
                <a:cs typeface="Times New Roman" panose="02020603050405020304" pitchFamily="18" charset="0"/>
              </a:rPr>
              <a:t>increased risk in older adults)</a:t>
            </a:r>
          </a:p>
          <a:p>
            <a:pPr marL="0" indent="0">
              <a:buNone/>
            </a:pPr>
            <a:endParaRPr lang="en-US" sz="2400" dirty="0"/>
          </a:p>
        </p:txBody>
      </p:sp>
    </p:spTree>
    <p:extLst>
      <p:ext uri="{BB962C8B-B14F-4D97-AF65-F5344CB8AC3E}">
        <p14:creationId xmlns:p14="http://schemas.microsoft.com/office/powerpoint/2010/main" val="89833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Tinea (Dermatophytes infection)</a:t>
            </a: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614791"/>
            <a:ext cx="10942122" cy="5224921"/>
          </a:xfrm>
        </p:spPr>
        <p:txBody>
          <a:bodyPr>
            <a:normAutofit/>
          </a:bodyPr>
          <a:lstStyle/>
          <a:p>
            <a:r>
              <a:rPr lang="en-US" sz="2400" b="0" dirty="0">
                <a:latin typeface="Times New Roman" panose="02020603050405020304" pitchFamily="18" charset="0"/>
                <a:cs typeface="Times New Roman" panose="02020603050405020304" pitchFamily="18" charset="0"/>
              </a:rPr>
              <a:t>Topical Tx indicated for initial Tx of tinea pedis, corporis and cruris</a:t>
            </a:r>
          </a:p>
          <a:p>
            <a:pPr lvl="1"/>
            <a:r>
              <a:rPr lang="en-US" sz="2000" b="0" i="0" dirty="0">
                <a:solidFill>
                  <a:srgbClr val="232323"/>
                </a:solidFill>
                <a:effectLst/>
                <a:latin typeface="Times New Roman" panose="02020603050405020304" pitchFamily="18" charset="0"/>
                <a:cs typeface="Times New Roman" panose="02020603050405020304" pitchFamily="18" charset="0"/>
              </a:rPr>
              <a:t>Most cutaneous dermatophyte infections limited to the epidermis can be managed with topical antifungal therapy</a:t>
            </a:r>
            <a:r>
              <a:rPr lang="en-US" sz="2000" dirty="0">
                <a:solidFill>
                  <a:srgbClr val="232323"/>
                </a:solidFill>
                <a:latin typeface="Times New Roman" panose="02020603050405020304" pitchFamily="18" charset="0"/>
                <a:cs typeface="Times New Roman" panose="02020603050405020304" pitchFamily="18" charset="0"/>
              </a:rPr>
              <a:t> (</a:t>
            </a:r>
            <a:r>
              <a:rPr lang="en-US" sz="2000" b="0" i="0" dirty="0">
                <a:solidFill>
                  <a:srgbClr val="232323"/>
                </a:solidFill>
                <a:effectLst/>
                <a:latin typeface="Times New Roman" panose="02020603050405020304" pitchFamily="18" charset="0"/>
                <a:cs typeface="Times New Roman" panose="02020603050405020304" pitchFamily="18" charset="0"/>
              </a:rPr>
              <a:t>azoles, allylamines, </a:t>
            </a:r>
            <a:r>
              <a:rPr lang="en-US" sz="2000" dirty="0">
                <a:latin typeface="Times New Roman" panose="02020603050405020304" pitchFamily="18" charset="0"/>
                <a:cs typeface="Times New Roman" panose="02020603050405020304" pitchFamily="18" charset="0"/>
              </a:rPr>
              <a:t>butenafine</a:t>
            </a:r>
            <a:r>
              <a:rPr lang="en-US" sz="2000" b="0" i="0" dirty="0">
                <a:effectLst/>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ciclopirox</a:t>
            </a:r>
            <a:r>
              <a:rPr lang="en-US" sz="2000" b="0" i="0" dirty="0">
                <a:effectLst/>
                <a:latin typeface="Times New Roman" panose="02020603050405020304" pitchFamily="18" charset="0"/>
                <a:cs typeface="Times New Roman" panose="02020603050405020304" pitchFamily="18" charset="0"/>
              </a:rPr>
              <a:t>, and </a:t>
            </a:r>
            <a:r>
              <a:rPr lang="en-US" sz="2000" dirty="0">
                <a:latin typeface="Times New Roman" panose="02020603050405020304" pitchFamily="18" charset="0"/>
                <a:cs typeface="Times New Roman" panose="02020603050405020304" pitchFamily="18" charset="0"/>
              </a:rPr>
              <a:t>tolnaftate)</a:t>
            </a:r>
          </a:p>
          <a:p>
            <a:pPr lvl="1"/>
            <a:r>
              <a:rPr lang="en-US" sz="2000" dirty="0">
                <a:solidFill>
                  <a:srgbClr val="FF0000"/>
                </a:solidFill>
                <a:latin typeface="Times New Roman" panose="02020603050405020304" pitchFamily="18" charset="0"/>
                <a:cs typeface="Times New Roman" panose="02020603050405020304" pitchFamily="18" charset="0"/>
              </a:rPr>
              <a:t>Nystatin</a:t>
            </a:r>
            <a:r>
              <a:rPr lang="en-US" sz="2000" b="0" i="0" dirty="0">
                <a:solidFill>
                  <a:srgbClr val="232323"/>
                </a:solidFill>
                <a:effectLst/>
                <a:latin typeface="Times New Roman" panose="02020603050405020304" pitchFamily="18" charset="0"/>
                <a:cs typeface="Times New Roman" panose="02020603050405020304" pitchFamily="18" charset="0"/>
              </a:rPr>
              <a:t>, an effective treatment for cutaneous </a:t>
            </a:r>
            <a:r>
              <a:rPr lang="en-US" sz="2000" b="0" i="1" dirty="0">
                <a:solidFill>
                  <a:srgbClr val="232323"/>
                </a:solidFill>
                <a:effectLst/>
                <a:latin typeface="Times New Roman" panose="02020603050405020304" pitchFamily="18" charset="0"/>
                <a:cs typeface="Times New Roman" panose="02020603050405020304" pitchFamily="18" charset="0"/>
              </a:rPr>
              <a:t>Candida</a:t>
            </a:r>
            <a:r>
              <a:rPr lang="en-US" sz="2000" b="0" i="0" dirty="0">
                <a:solidFill>
                  <a:srgbClr val="232323"/>
                </a:solidFill>
                <a:effectLst/>
                <a:latin typeface="Times New Roman" panose="02020603050405020304" pitchFamily="18" charset="0"/>
                <a:cs typeface="Times New Roman" panose="02020603050405020304" pitchFamily="18" charset="0"/>
              </a:rPr>
              <a:t> infections, is </a:t>
            </a:r>
            <a:r>
              <a:rPr lang="en-US" sz="2000" b="1" i="0" dirty="0">
                <a:solidFill>
                  <a:srgbClr val="FF0000"/>
                </a:solidFill>
                <a:effectLst/>
                <a:latin typeface="Times New Roman" panose="02020603050405020304" pitchFamily="18" charset="0"/>
                <a:cs typeface="Times New Roman" panose="02020603050405020304" pitchFamily="18" charset="0"/>
              </a:rPr>
              <a:t>not</a:t>
            </a:r>
            <a:r>
              <a:rPr lang="en-US" sz="2000" b="0" i="0" dirty="0">
                <a:solidFill>
                  <a:srgbClr val="FF0000"/>
                </a:solidFill>
                <a:effectLst/>
                <a:latin typeface="Times New Roman" panose="02020603050405020304" pitchFamily="18" charset="0"/>
                <a:cs typeface="Times New Roman" panose="02020603050405020304" pitchFamily="18" charset="0"/>
              </a:rPr>
              <a:t> effective for dermatophyte infections.</a:t>
            </a:r>
          </a:p>
          <a:p>
            <a:pPr lvl="1"/>
            <a:r>
              <a:rPr lang="en-US" sz="2000" dirty="0">
                <a:latin typeface="Times New Roman" panose="02020603050405020304" pitchFamily="18" charset="0"/>
                <a:cs typeface="Times New Roman" panose="02020603050405020304" pitchFamily="18" charset="0"/>
              </a:rPr>
              <a:t>Some literature report butenafine and terbinafine more effective for tinea than azoles</a:t>
            </a:r>
            <a:endParaRPr lang="en-US" sz="2000" b="0" i="0" dirty="0">
              <a:effectLst/>
              <a:latin typeface="Times New Roman" panose="02020603050405020304" pitchFamily="18" charset="0"/>
              <a:cs typeface="Times New Roman" panose="02020603050405020304" pitchFamily="18" charset="0"/>
            </a:endParaRPr>
          </a:p>
          <a:p>
            <a:pPr lvl="1"/>
            <a:endParaRPr lang="en-US" sz="2000" b="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Systemic Tx (terbinafine</a:t>
            </a:r>
            <a:r>
              <a:rPr lang="en-US" sz="2400" b="0" i="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itraconazole</a:t>
            </a:r>
            <a:r>
              <a:rPr lang="en-US" sz="2400" b="0" i="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fluconazole</a:t>
            </a:r>
            <a:r>
              <a:rPr lang="en-US" sz="2400" b="0" i="0" dirty="0">
                <a:effectLst/>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griseofulvin</a:t>
            </a:r>
            <a:r>
              <a:rPr lang="en-US" sz="2400" u="none" strike="noStrike" dirty="0">
                <a:solidFill>
                  <a:srgbClr val="232323"/>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can be considered in: </a:t>
            </a:r>
          </a:p>
          <a:p>
            <a:pPr lvl="1"/>
            <a:r>
              <a:rPr lang="en-US" sz="2000" dirty="0">
                <a:latin typeface="Times New Roman" panose="02020603050405020304" pitchFamily="18" charset="0"/>
                <a:cs typeface="Times New Roman" panose="02020603050405020304" pitchFamily="18" charset="0"/>
              </a:rPr>
              <a:t>Severe cases or refractory to topical Tx</a:t>
            </a:r>
          </a:p>
          <a:p>
            <a:pPr lvl="1"/>
            <a:r>
              <a:rPr lang="en-US" sz="2000" dirty="0">
                <a:latin typeface="Times New Roman" panose="02020603050405020304" pitchFamily="18" charset="0"/>
                <a:cs typeface="Times New Roman" panose="02020603050405020304" pitchFamily="18" charset="0"/>
              </a:rPr>
              <a:t>Extensive infections</a:t>
            </a:r>
          </a:p>
          <a:p>
            <a:pPr lvl="1"/>
            <a:r>
              <a:rPr lang="en-US" sz="2000" dirty="0">
                <a:latin typeface="Times New Roman" panose="02020603050405020304" pitchFamily="18" charset="0"/>
                <a:cs typeface="Times New Roman" panose="02020603050405020304" pitchFamily="18" charset="0"/>
              </a:rPr>
              <a:t>Immunocompromised patients</a:t>
            </a:r>
          </a:p>
          <a:p>
            <a:pPr lvl="1"/>
            <a:r>
              <a:rPr lang="en-US" sz="2000" dirty="0">
                <a:latin typeface="Times New Roman" panose="02020603050405020304" pitchFamily="18" charset="0"/>
                <a:cs typeface="Times New Roman" panose="02020603050405020304" pitchFamily="18" charset="0"/>
              </a:rPr>
              <a:t>Onychomycosis (or tinea pedis in presence of onychomycosis)</a:t>
            </a:r>
          </a:p>
          <a:p>
            <a:pPr lvl="1"/>
            <a:r>
              <a:rPr lang="en-US" sz="2000" dirty="0">
                <a:latin typeface="Times New Roman" panose="02020603050405020304" pitchFamily="18" charset="0"/>
                <a:cs typeface="Times New Roman" panose="02020603050405020304" pitchFamily="18" charset="0"/>
              </a:rPr>
              <a:t>Tinea capitis</a:t>
            </a:r>
          </a:p>
          <a:p>
            <a:pPr lvl="1"/>
            <a:r>
              <a:rPr lang="en-US" sz="2000" dirty="0">
                <a:latin typeface="Times New Roman" panose="02020603050405020304" pitchFamily="18" charset="0"/>
                <a:cs typeface="Times New Roman" panose="02020603050405020304" pitchFamily="18" charset="0"/>
              </a:rPr>
              <a:t>Fungal folliculitis </a:t>
            </a:r>
          </a:p>
        </p:txBody>
      </p:sp>
    </p:spTree>
    <p:extLst>
      <p:ext uri="{BB962C8B-B14F-4D97-AF65-F5344CB8AC3E}">
        <p14:creationId xmlns:p14="http://schemas.microsoft.com/office/powerpoint/2010/main" val="433756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423A-A013-1833-2EDC-202CB62456CD}"/>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266141D2-E679-8BB9-F2B2-24771EC24D39}"/>
              </a:ext>
            </a:extLst>
          </p:cNvPr>
          <p:cNvGraphicFramePr>
            <a:graphicFrameLocks noGrp="1"/>
          </p:cNvGraphicFramePr>
          <p:nvPr>
            <p:ph idx="1"/>
            <p:extLst>
              <p:ext uri="{D42A27DB-BD31-4B8C-83A1-F6EECF244321}">
                <p14:modId xmlns:p14="http://schemas.microsoft.com/office/powerpoint/2010/main" val="3476794988"/>
              </p:ext>
            </p:extLst>
          </p:nvPr>
        </p:nvGraphicFramePr>
        <p:xfrm>
          <a:off x="267459" y="168521"/>
          <a:ext cx="11399023" cy="5217160"/>
        </p:xfrm>
        <a:graphic>
          <a:graphicData uri="http://schemas.openxmlformats.org/drawingml/2006/table">
            <a:tbl>
              <a:tblPr firstRow="1" bandRow="1">
                <a:tableStyleId>{5C22544A-7EE6-4342-B048-85BDC9FD1C3A}</a:tableStyleId>
              </a:tblPr>
              <a:tblGrid>
                <a:gridCol w="2103878">
                  <a:extLst>
                    <a:ext uri="{9D8B030D-6E8A-4147-A177-3AD203B41FA5}">
                      <a16:colId xmlns:a16="http://schemas.microsoft.com/office/drawing/2014/main" val="3334827476"/>
                    </a:ext>
                  </a:extLst>
                </a:gridCol>
                <a:gridCol w="1705078">
                  <a:extLst>
                    <a:ext uri="{9D8B030D-6E8A-4147-A177-3AD203B41FA5}">
                      <a16:colId xmlns:a16="http://schemas.microsoft.com/office/drawing/2014/main" val="849944375"/>
                    </a:ext>
                  </a:extLst>
                </a:gridCol>
                <a:gridCol w="5782289">
                  <a:extLst>
                    <a:ext uri="{9D8B030D-6E8A-4147-A177-3AD203B41FA5}">
                      <a16:colId xmlns:a16="http://schemas.microsoft.com/office/drawing/2014/main" val="520817888"/>
                    </a:ext>
                  </a:extLst>
                </a:gridCol>
                <a:gridCol w="1807778">
                  <a:extLst>
                    <a:ext uri="{9D8B030D-6E8A-4147-A177-3AD203B41FA5}">
                      <a16:colId xmlns:a16="http://schemas.microsoft.com/office/drawing/2014/main" val="2927549513"/>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Cephalosporin</a:t>
                      </a:r>
                    </a:p>
                  </a:txBody>
                  <a:tcPr/>
                </a:tc>
                <a:tc>
                  <a:txBody>
                    <a:bodyPr/>
                    <a:lstStyle/>
                    <a:p>
                      <a:pPr algn="ctr"/>
                      <a:r>
                        <a:rPr lang="en-US" dirty="0">
                          <a:latin typeface="Times New Roman" panose="02020603050405020304" pitchFamily="18" charset="0"/>
                          <a:cs typeface="Times New Roman" panose="02020603050405020304" pitchFamily="18" charset="0"/>
                        </a:rPr>
                        <a:t>Generation</a:t>
                      </a:r>
                    </a:p>
                  </a:txBody>
                  <a:tcPr/>
                </a:tc>
                <a:tc>
                  <a:txBody>
                    <a:bodyPr/>
                    <a:lstStyle/>
                    <a:p>
                      <a:pPr algn="ctr"/>
                      <a:r>
                        <a:rPr lang="en-US" dirty="0">
                          <a:latin typeface="Times New Roman" panose="02020603050405020304" pitchFamily="18" charset="0"/>
                          <a:cs typeface="Times New Roman" panose="02020603050405020304" pitchFamily="18" charset="0"/>
                        </a:rPr>
                        <a:t>ADRs</a:t>
                      </a:r>
                    </a:p>
                  </a:txBody>
                  <a:tcPr/>
                </a:tc>
                <a:tc>
                  <a:txBody>
                    <a:bodyPr/>
                    <a:lstStyle/>
                    <a:p>
                      <a:pPr algn="ctr"/>
                      <a:r>
                        <a:rPr lang="en-US" dirty="0">
                          <a:latin typeface="Times New Roman" panose="02020603050405020304" pitchFamily="18" charset="0"/>
                          <a:cs typeface="Times New Roman" panose="02020603050405020304" pitchFamily="18" charset="0"/>
                        </a:rPr>
                        <a:t>Administration</a:t>
                      </a:r>
                    </a:p>
                  </a:txBody>
                  <a:tcPr/>
                </a:tc>
                <a:extLst>
                  <a:ext uri="{0D108BD9-81ED-4DB2-BD59-A6C34878D82A}">
                    <a16:rowId xmlns:a16="http://schemas.microsoft.com/office/drawing/2014/main" val="32297871"/>
                  </a:ext>
                </a:extLst>
              </a:tr>
              <a:tr h="370840">
                <a:tc>
                  <a:txBody>
                    <a:bodyPr/>
                    <a:lstStyle/>
                    <a:p>
                      <a:r>
                        <a:rPr lang="en-US" dirty="0">
                          <a:latin typeface="Times New Roman" panose="02020603050405020304" pitchFamily="18" charset="0"/>
                          <a:cs typeface="Times New Roman" panose="02020603050405020304" pitchFamily="18" charset="0"/>
                        </a:rPr>
                        <a:t>cefpodoxime</a:t>
                      </a:r>
                    </a:p>
                  </a:txBody>
                  <a:tcPr/>
                </a:tc>
                <a:tc>
                  <a:txBody>
                    <a:bodyPr/>
                    <a:lstStyle/>
                    <a:p>
                      <a:r>
                        <a:rPr lang="en-US" dirty="0">
                          <a:latin typeface="Times New Roman" panose="02020603050405020304" pitchFamily="18" charset="0"/>
                          <a:cs typeface="Times New Roman" panose="02020603050405020304" pitchFamily="18" charset="0"/>
                        </a:rPr>
                        <a:t>3rd</a:t>
                      </a:r>
                    </a:p>
                  </a:txBody>
                  <a:tcPr/>
                </a:tc>
                <a:tc>
                  <a:txBody>
                    <a:bodyPr/>
                    <a:lstStyle/>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 (N/V/D, abdominal pain)</a:t>
                      </a:r>
                    </a:p>
                    <a:p>
                      <a:pPr marL="742950" lvl="1"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Diaper rash</a:t>
                      </a:r>
                    </a:p>
                  </a:txBody>
                  <a:tcPr/>
                </a:tc>
                <a:tc>
                  <a:txBody>
                    <a:bodyPr/>
                    <a:lstStyle/>
                    <a:p>
                      <a:r>
                        <a:rPr lang="en-US" dirty="0">
                          <a:latin typeface="Times New Roman" panose="02020603050405020304" pitchFamily="18" charset="0"/>
                          <a:cs typeface="Times New Roman" panose="02020603050405020304" pitchFamily="18" charset="0"/>
                        </a:rPr>
                        <a:t>With food</a:t>
                      </a:r>
                    </a:p>
                  </a:txBody>
                  <a:tcPr/>
                </a:tc>
                <a:extLst>
                  <a:ext uri="{0D108BD9-81ED-4DB2-BD59-A6C34878D82A}">
                    <a16:rowId xmlns:a16="http://schemas.microsoft.com/office/drawing/2014/main" val="2054394575"/>
                  </a:ext>
                </a:extLst>
              </a:tr>
              <a:tr h="370840">
                <a:tc>
                  <a:txBody>
                    <a:bodyPr/>
                    <a:lstStyle/>
                    <a:p>
                      <a:r>
                        <a:rPr lang="en-US" dirty="0">
                          <a:latin typeface="Times New Roman" panose="02020603050405020304" pitchFamily="18" charset="0"/>
                          <a:cs typeface="Times New Roman" panose="02020603050405020304" pitchFamily="18" charset="0"/>
                        </a:rPr>
                        <a:t>cefdinir</a:t>
                      </a:r>
                    </a:p>
                  </a:txBody>
                  <a:tcPr/>
                </a:tc>
                <a:tc>
                  <a:txBody>
                    <a:bodyPr/>
                    <a:lstStyle/>
                    <a:p>
                      <a:r>
                        <a:rPr lang="en-US" dirty="0">
                          <a:latin typeface="Times New Roman" panose="02020603050405020304" pitchFamily="18" charset="0"/>
                          <a:cs typeface="Times New Roman" panose="02020603050405020304" pitchFamily="18" charset="0"/>
                        </a:rPr>
                        <a:t>3rd</a:t>
                      </a:r>
                    </a:p>
                  </a:txBody>
                  <a:tcPr/>
                </a:tc>
                <a:tc>
                  <a:txBody>
                    <a:bodyPr/>
                    <a:lstStyle/>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 (N/V/D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imes New Roman" panose="02020603050405020304" pitchFamily="18" charset="0"/>
                          <a:cs typeface="Times New Roman" panose="02020603050405020304" pitchFamily="18" charset="0"/>
                        </a:rPr>
                        <a:t>Hypersensitivity reactions (immediate and delayed)</a:t>
                      </a:r>
                    </a:p>
                  </a:txBody>
                  <a:tcPr/>
                </a:tc>
                <a:tc>
                  <a:txBody>
                    <a:bodyPr/>
                    <a:lstStyle/>
                    <a:p>
                      <a:r>
                        <a:rPr lang="en-US" dirty="0">
                          <a:latin typeface="Times New Roman" panose="02020603050405020304" pitchFamily="18" charset="0"/>
                          <a:cs typeface="Times New Roman" panose="02020603050405020304" pitchFamily="18" charset="0"/>
                        </a:rPr>
                        <a:t>W/ or W/O food</a:t>
                      </a:r>
                    </a:p>
                  </a:txBody>
                  <a:tcPr/>
                </a:tc>
                <a:extLst>
                  <a:ext uri="{0D108BD9-81ED-4DB2-BD59-A6C34878D82A}">
                    <a16:rowId xmlns:a16="http://schemas.microsoft.com/office/drawing/2014/main" val="979269704"/>
                  </a:ext>
                </a:extLst>
              </a:tr>
              <a:tr h="370840">
                <a:tc>
                  <a:txBody>
                    <a:bodyPr/>
                    <a:lstStyle/>
                    <a:p>
                      <a:r>
                        <a:rPr lang="en-US" dirty="0">
                          <a:latin typeface="Times New Roman" panose="02020603050405020304" pitchFamily="18" charset="0"/>
                          <a:cs typeface="Times New Roman" panose="02020603050405020304" pitchFamily="18" charset="0"/>
                        </a:rPr>
                        <a:t>cefuroxime</a:t>
                      </a:r>
                    </a:p>
                  </a:txBody>
                  <a:tcPr/>
                </a:tc>
                <a:tc>
                  <a:txBody>
                    <a:bodyPr/>
                    <a:lstStyle/>
                    <a:p>
                      <a:r>
                        <a:rPr lang="en-US" dirty="0">
                          <a:latin typeface="Times New Roman" panose="02020603050405020304" pitchFamily="18" charset="0"/>
                          <a:cs typeface="Times New Roman" panose="02020603050405020304" pitchFamily="18" charset="0"/>
                        </a:rPr>
                        <a:t>2nd</a:t>
                      </a:r>
                    </a:p>
                  </a:txBody>
                  <a:tcPr/>
                </a:tc>
                <a:tc>
                  <a:txBody>
                    <a:bodyPr/>
                    <a:lstStyle/>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 (N/V/D)</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INR</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Decrease Hgb/</a:t>
                      </a:r>
                      <a:r>
                        <a:rPr lang="en-US" dirty="0" err="1">
                          <a:latin typeface="Times New Roman" panose="02020603050405020304" pitchFamily="18" charset="0"/>
                          <a:cs typeface="Times New Roman" panose="02020603050405020304" pitchFamily="18" charset="0"/>
                        </a:rPr>
                        <a:t>Hct</a:t>
                      </a: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Eosinophilia</a:t>
                      </a:r>
                    </a:p>
                    <a:p>
                      <a:pPr marL="742950" lvl="1"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Seizure (caution if seizure </a:t>
                      </a:r>
                      <a:r>
                        <a:rPr lang="en-US" dirty="0" err="1">
                          <a:solidFill>
                            <a:srgbClr val="FF0000"/>
                          </a:solidFill>
                          <a:latin typeface="Times New Roman" panose="02020603050405020304" pitchFamily="18" charset="0"/>
                          <a:cs typeface="Times New Roman" panose="02020603050405020304" pitchFamily="18" charset="0"/>
                        </a:rPr>
                        <a:t>Hx</a:t>
                      </a:r>
                      <a:r>
                        <a:rPr lang="en-US" dirty="0">
                          <a:solidFill>
                            <a:srgbClr val="FF0000"/>
                          </a:solidFill>
                          <a:latin typeface="Times New Roman" panose="02020603050405020304" pitchFamily="18" charset="0"/>
                          <a:cs typeface="Times New Roman" panose="02020603050405020304" pitchFamily="18" charset="0"/>
                        </a:rPr>
                        <a:t> and renal impairment)</a:t>
                      </a:r>
                    </a:p>
                    <a:p>
                      <a:pPr marL="742950" lvl="1"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DDI oral route: GI acid reducing drugs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0000"/>
                          </a:solidFill>
                          <a:effectLst/>
                          <a:latin typeface="Times New Roman" panose="02020603050405020304" pitchFamily="18" charset="0"/>
                          <a:cs typeface="Times New Roman" panose="02020603050405020304" pitchFamily="18" charset="0"/>
                        </a:rPr>
                        <a:t>Swallow tablet whole (crushed tablet has strong, persistent, bitter taste).</a:t>
                      </a:r>
                    </a:p>
                  </a:txBody>
                  <a:tcPr/>
                </a:tc>
                <a:extLst>
                  <a:ext uri="{0D108BD9-81ED-4DB2-BD59-A6C34878D82A}">
                    <a16:rowId xmlns:a16="http://schemas.microsoft.com/office/drawing/2014/main" val="624563289"/>
                  </a:ext>
                </a:extLst>
              </a:tr>
              <a:tr h="370840">
                <a:tc>
                  <a:txBody>
                    <a:bodyPr/>
                    <a:lstStyle/>
                    <a:p>
                      <a:r>
                        <a:rPr lang="en-US" dirty="0">
                          <a:latin typeface="Times New Roman" panose="02020603050405020304" pitchFamily="18" charset="0"/>
                          <a:cs typeface="Times New Roman" panose="02020603050405020304" pitchFamily="18" charset="0"/>
                        </a:rPr>
                        <a:t>cephalexin</a:t>
                      </a:r>
                    </a:p>
                  </a:txBody>
                  <a:tcPr/>
                </a:tc>
                <a:tc>
                  <a:txBody>
                    <a:bodyPr/>
                    <a:lstStyle/>
                    <a:p>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a:t>
                      </a:r>
                    </a:p>
                  </a:txBody>
                  <a:tcPr/>
                </a:tc>
                <a:tc>
                  <a: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Hemolytic anemia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Hypersensitivity reactions (immediate and delayed)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INR</a:t>
                      </a:r>
                    </a:p>
                    <a:p>
                      <a:pPr marL="285750" indent="-285750">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Seizure (caution if seizure </a:t>
                      </a:r>
                      <a:r>
                        <a:rPr lang="en-US" dirty="0" err="1">
                          <a:solidFill>
                            <a:srgbClr val="FF0000"/>
                          </a:solidFill>
                          <a:latin typeface="Times New Roman" panose="02020603050405020304" pitchFamily="18" charset="0"/>
                          <a:cs typeface="Times New Roman" panose="02020603050405020304" pitchFamily="18" charset="0"/>
                        </a:rPr>
                        <a:t>Hx</a:t>
                      </a:r>
                      <a:r>
                        <a:rPr lang="en-US" dirty="0">
                          <a:solidFill>
                            <a:srgbClr val="FF0000"/>
                          </a:solidFill>
                          <a:latin typeface="Times New Roman" panose="02020603050405020304" pitchFamily="18" charset="0"/>
                          <a:cs typeface="Times New Roman" panose="02020603050405020304" pitchFamily="18" charset="0"/>
                        </a:rPr>
                        <a:t> and renal impairment)</a:t>
                      </a:r>
                    </a:p>
                  </a:txBody>
                  <a:tcPr/>
                </a:tc>
                <a:tc>
                  <a:txBody>
                    <a:bodyPr/>
                    <a:lstStyle/>
                    <a:p>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 If GI distress, take with food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0072050"/>
                  </a:ext>
                </a:extLst>
              </a:tr>
              <a:tr h="370840">
                <a:tc>
                  <a:txBody>
                    <a:bodyPr/>
                    <a:lstStyle/>
                    <a:p>
                      <a:r>
                        <a:rPr lang="en-US" dirty="0">
                          <a:latin typeface="Times New Roman" panose="02020603050405020304" pitchFamily="18" charset="0"/>
                          <a:cs typeface="Times New Roman" panose="02020603050405020304" pitchFamily="18" charset="0"/>
                        </a:rPr>
                        <a:t>cefadroxil</a:t>
                      </a:r>
                    </a:p>
                  </a:txBody>
                  <a:tcPr/>
                </a:tc>
                <a:tc>
                  <a:txBody>
                    <a:bodyPr/>
                    <a:lstStyle/>
                    <a:p>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Gen</a:t>
                      </a:r>
                    </a:p>
                  </a:txBody>
                  <a:tcPr/>
                </a:tc>
                <a:tc>
                  <a:txBody>
                    <a:bodyPr/>
                    <a:lstStyle/>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Diarrhea</a:t>
                      </a:r>
                    </a:p>
                    <a:p>
                      <a:pPr marL="742950" lvl="1" indent="-285750">
                        <a:buFont typeface="Arial" panose="020B0604020202020204" pitchFamily="34" charset="0"/>
                        <a:buChar char="•"/>
                      </a:pPr>
                      <a:r>
                        <a:rPr lang="en-US" b="0" i="0" dirty="0">
                          <a:solidFill>
                            <a:srgbClr val="232323"/>
                          </a:solidFill>
                          <a:effectLst/>
                          <a:latin typeface="Times New Roman" panose="02020603050405020304" pitchFamily="18" charset="0"/>
                          <a:cs typeface="Times New Roman" panose="02020603050405020304" pitchFamily="18" charset="0"/>
                        </a:rPr>
                        <a:t>Hypersensitivity reactions</a:t>
                      </a:r>
                      <a:endParaRPr lang="en-US"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Times New Roman" panose="02020603050405020304" pitchFamily="18" charset="0"/>
                          <a:ea typeface="+mn-ea"/>
                          <a:cs typeface="Times New Roman" panose="02020603050405020304" pitchFamily="18" charset="0"/>
                        </a:rPr>
                        <a:t>If GI distress, take with food</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7557468"/>
                  </a:ext>
                </a:extLst>
              </a:tr>
            </a:tbl>
          </a:graphicData>
        </a:graphic>
      </p:graphicFrame>
      <p:sp>
        <p:nvSpPr>
          <p:cNvPr id="6" name="TextBox 5">
            <a:extLst>
              <a:ext uri="{FF2B5EF4-FFF2-40B4-BE49-F238E27FC236}">
                <a16:creationId xmlns:a16="http://schemas.microsoft.com/office/drawing/2014/main" id="{4419F6A2-61CD-2989-06D2-1916AB9335B3}"/>
              </a:ext>
            </a:extLst>
          </p:cNvPr>
          <p:cNvSpPr txBox="1"/>
          <p:nvPr/>
        </p:nvSpPr>
        <p:spPr>
          <a:xfrm>
            <a:off x="84083" y="5475459"/>
            <a:ext cx="12107917" cy="1323439"/>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C/I: ALL to cephalosporins</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Caution if severe ALL to PCN (</a:t>
            </a:r>
            <a:r>
              <a:rPr lang="en-US" sz="1600" dirty="0">
                <a:solidFill>
                  <a:srgbClr val="FF0000"/>
                </a:solidFill>
                <a:latin typeface="Times New Roman" panose="02020603050405020304" pitchFamily="18" charset="0"/>
                <a:cs typeface="Times New Roman" panose="02020603050405020304" pitchFamily="18" charset="0"/>
              </a:rPr>
              <a:t>3rd Gen less risk of cross-sensitivity</a:t>
            </a:r>
            <a:r>
              <a:rPr lang="en-US" sz="16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Renal dose adjustment needed</a:t>
            </a:r>
          </a:p>
          <a:p>
            <a:pPr marL="285750" indent="-285750">
              <a:buFont typeface="Arial" panose="020B0604020202020204" pitchFamily="34" charset="0"/>
              <a:buChar char="•"/>
            </a:pPr>
            <a:r>
              <a:rPr lang="en-US" sz="1600" dirty="0">
                <a:solidFill>
                  <a:srgbClr val="FF0000"/>
                </a:solidFill>
                <a:latin typeface="Times New Roman" panose="02020603050405020304" pitchFamily="18" charset="0"/>
                <a:cs typeface="Times New Roman" panose="02020603050405020304" pitchFamily="18" charset="0"/>
              </a:rPr>
              <a:t>Cephalosporins (2nd/3rd/4th gen) frequently associated with </a:t>
            </a:r>
            <a:r>
              <a:rPr lang="en-US" sz="1600" i="1" dirty="0">
                <a:solidFill>
                  <a:srgbClr val="FF0000"/>
                </a:solidFill>
                <a:latin typeface="Times New Roman" panose="02020603050405020304" pitchFamily="18" charset="0"/>
                <a:cs typeface="Times New Roman" panose="02020603050405020304" pitchFamily="18" charset="0"/>
              </a:rPr>
              <a:t>C. diff </a:t>
            </a:r>
            <a:r>
              <a:rPr lang="en-US" sz="1600" dirty="0">
                <a:solidFill>
                  <a:srgbClr val="FF0000"/>
                </a:solidFill>
                <a:latin typeface="Times New Roman" panose="02020603050405020304" pitchFamily="18" charset="0"/>
                <a:cs typeface="Times New Roman" panose="02020603050405020304" pitchFamily="18" charset="0"/>
              </a:rPr>
              <a:t>diarrhea and colitis (1</a:t>
            </a:r>
            <a:r>
              <a:rPr lang="en-US" sz="1600" baseline="30000" dirty="0">
                <a:solidFill>
                  <a:srgbClr val="FF0000"/>
                </a:solidFill>
                <a:latin typeface="Times New Roman" panose="02020603050405020304" pitchFamily="18" charset="0"/>
                <a:cs typeface="Times New Roman" panose="02020603050405020304" pitchFamily="18" charset="0"/>
              </a:rPr>
              <a:t>st</a:t>
            </a:r>
            <a:r>
              <a:rPr lang="en-US" sz="1600" dirty="0">
                <a:solidFill>
                  <a:srgbClr val="FF0000"/>
                </a:solidFill>
                <a:latin typeface="Times New Roman" panose="02020603050405020304" pitchFamily="18" charset="0"/>
                <a:cs typeface="Times New Roman" panose="02020603050405020304" pitchFamily="18" charset="0"/>
              </a:rPr>
              <a:t> gen occasionally associated)</a:t>
            </a:r>
          </a:p>
          <a:p>
            <a:pPr marL="285750" indent="-285750">
              <a:buFont typeface="Arial" panose="020B0604020202020204" pitchFamily="34" charset="0"/>
              <a:buChar char="•"/>
            </a:pPr>
            <a:r>
              <a:rPr lang="en-US" sz="1600" b="0" i="0" dirty="0">
                <a:solidFill>
                  <a:srgbClr val="232323"/>
                </a:solidFill>
                <a:effectLst/>
                <a:latin typeface="Times New Roman" panose="02020603050405020304" pitchFamily="18" charset="0"/>
                <a:cs typeface="Times New Roman" panose="02020603050405020304" pitchFamily="18" charset="0"/>
              </a:rPr>
              <a:t>Cefdinir + iron supplement: </a:t>
            </a:r>
            <a:r>
              <a:rPr lang="en-US" sz="1600" dirty="0">
                <a:solidFill>
                  <a:srgbClr val="232323"/>
                </a:solidFill>
                <a:latin typeface="Times New Roman" panose="02020603050405020304" pitchFamily="18" charset="0"/>
                <a:cs typeface="Times New Roman" panose="02020603050405020304" pitchFamily="18" charset="0"/>
              </a:rPr>
              <a:t>R</a:t>
            </a:r>
            <a:r>
              <a:rPr lang="en-US" sz="1600" b="0" i="0" dirty="0">
                <a:solidFill>
                  <a:srgbClr val="232323"/>
                </a:solidFill>
                <a:effectLst/>
                <a:latin typeface="Times New Roman" panose="02020603050405020304" pitchFamily="18" charset="0"/>
                <a:cs typeface="Times New Roman" panose="02020603050405020304" pitchFamily="18" charset="0"/>
              </a:rPr>
              <a:t>eddish stools due to formation of a nonabsorbable complex in the GI tract</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81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C0876E-CEB4-31A5-6DE7-1F0F3A8FA118}"/>
              </a:ext>
            </a:extLst>
          </p:cNvPr>
          <p:cNvSpPr txBox="1"/>
          <p:nvPr/>
        </p:nvSpPr>
        <p:spPr>
          <a:xfrm>
            <a:off x="890649" y="766732"/>
            <a:ext cx="9797143" cy="4801314"/>
          </a:xfrm>
          <a:prstGeom prst="rect">
            <a:avLst/>
          </a:prstGeom>
          <a:noFill/>
        </p:spPr>
        <p:txBody>
          <a:bodyPr wrap="square">
            <a:spAutoFit/>
          </a:bodyPr>
          <a:lstStyle/>
          <a:p>
            <a:r>
              <a:rPr lang="en-US" sz="3400" dirty="0">
                <a:effectLst/>
                <a:latin typeface="Times New Roman" panose="02020603050405020304" pitchFamily="18" charset="0"/>
                <a:ea typeface="Calibri" panose="020F0502020204030204" pitchFamily="34" charset="0"/>
                <a:cs typeface="Times New Roman" panose="02020603050405020304" pitchFamily="18" charset="0"/>
              </a:rPr>
              <a:t>Which of the following antibiotics needs renal dose adjustment in patients with advanced CKD (select all that apply)</a:t>
            </a:r>
          </a:p>
          <a:p>
            <a:br>
              <a:rPr lang="en-US" sz="3400" dirty="0">
                <a:effectLst/>
                <a:latin typeface="Times New Roman" panose="02020603050405020304" pitchFamily="18" charset="0"/>
                <a:ea typeface="Calibri" panose="020F0502020204030204" pitchFamily="34" charset="0"/>
                <a:cs typeface="Times New Roman" panose="02020603050405020304" pitchFamily="18" charset="0"/>
              </a:rPr>
            </a:b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 amoxicillin</a:t>
            </a:r>
            <a:br>
              <a:rPr lang="en-US" sz="3400" dirty="0">
                <a:effectLst/>
                <a:latin typeface="Times New Roman" panose="02020603050405020304" pitchFamily="18" charset="0"/>
                <a:ea typeface="Calibri" panose="020F0502020204030204" pitchFamily="34" charset="0"/>
                <a:cs typeface="Times New Roman" panose="02020603050405020304" pitchFamily="18" charset="0"/>
              </a:rPr>
            </a:b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b) doxycycline</a:t>
            </a:r>
            <a:br>
              <a:rPr lang="en-US" sz="3400" dirty="0">
                <a:effectLst/>
                <a:latin typeface="Times New Roman" panose="02020603050405020304" pitchFamily="18" charset="0"/>
                <a:ea typeface="Calibri" panose="020F0502020204030204" pitchFamily="34" charset="0"/>
                <a:cs typeface="Times New Roman" panose="02020603050405020304" pitchFamily="18" charset="0"/>
              </a:rPr>
            </a:b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c) TMX/SMX</a:t>
            </a:r>
            <a:br>
              <a:rPr lang="en-US" sz="3400" dirty="0">
                <a:effectLst/>
                <a:latin typeface="Times New Roman" panose="02020603050405020304" pitchFamily="18" charset="0"/>
                <a:ea typeface="Calibri" panose="020F0502020204030204" pitchFamily="34" charset="0"/>
                <a:cs typeface="Times New Roman" panose="02020603050405020304" pitchFamily="18" charset="0"/>
              </a:rPr>
            </a:b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d) cephalexin</a:t>
            </a:r>
            <a:br>
              <a:rPr lang="en-US" sz="3400" dirty="0">
                <a:effectLst/>
                <a:latin typeface="Times New Roman" panose="02020603050405020304" pitchFamily="18" charset="0"/>
                <a:ea typeface="Calibri" panose="020F0502020204030204" pitchFamily="34" charset="0"/>
                <a:cs typeface="Times New Roman" panose="02020603050405020304" pitchFamily="18" charset="0"/>
              </a:rPr>
            </a:b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e) clindamycin</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9247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5588-4F13-8E9C-AA06-5D50367080A1}"/>
              </a:ext>
            </a:extLst>
          </p:cNvPr>
          <p:cNvSpPr>
            <a:spLocks noGrp="1"/>
          </p:cNvSpPr>
          <p:nvPr>
            <p:ph type="title"/>
          </p:nvPr>
        </p:nvSpPr>
        <p:spPr>
          <a:xfrm>
            <a:off x="839821" y="-218534"/>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0A3BB8C9-91F7-D4A2-47CA-7B717A3DBE54}"/>
              </a:ext>
            </a:extLst>
          </p:cNvPr>
          <p:cNvSpPr>
            <a:spLocks noGrp="1"/>
          </p:cNvSpPr>
          <p:nvPr>
            <p:ph idx="1"/>
          </p:nvPr>
        </p:nvSpPr>
        <p:spPr>
          <a:xfrm>
            <a:off x="838200" y="856034"/>
            <a:ext cx="10515600" cy="5729591"/>
          </a:xfrm>
        </p:spPr>
        <p:txBody>
          <a:bodyPr>
            <a:normAutofit fontScale="92500"/>
          </a:bodyPr>
          <a:lstStyle/>
          <a:p>
            <a:r>
              <a:rPr lang="en-US" dirty="0">
                <a:latin typeface="Times New Roman" panose="02020603050405020304" pitchFamily="18" charset="0"/>
                <a:cs typeface="Times New Roman" panose="02020603050405020304" pitchFamily="18" charset="0"/>
              </a:rPr>
              <a:t>Wolters Kluwer. UpToDate. Accessed: March 2024.</a:t>
            </a:r>
          </a:p>
          <a:p>
            <a:r>
              <a:rPr lang="en-US" dirty="0">
                <a:latin typeface="Times New Roman" panose="02020603050405020304" pitchFamily="18" charset="0"/>
                <a:cs typeface="Times New Roman" panose="02020603050405020304" pitchFamily="18" charset="0"/>
              </a:rPr>
              <a:t>Sanford Guide Web Edition. Antibacterial Agents. Accessed: March 2024.</a:t>
            </a:r>
          </a:p>
          <a:p>
            <a:r>
              <a:rPr lang="en-US" dirty="0">
                <a:latin typeface="Times New Roman" panose="02020603050405020304" pitchFamily="18" charset="0"/>
                <a:cs typeface="Times New Roman" panose="02020603050405020304" pitchFamily="18" charset="0"/>
              </a:rPr>
              <a:t>The 5-Minute Clinical Consult Premium 2024. 32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Edition. </a:t>
            </a:r>
          </a:p>
          <a:p>
            <a:r>
              <a:rPr lang="de-DE" dirty="0">
                <a:latin typeface="Times New Roman" panose="02020603050405020304" pitchFamily="18" charset="0"/>
                <a:cs typeface="Times New Roman" panose="02020603050405020304" pitchFamily="18" charset="0"/>
              </a:rPr>
              <a:t>AGS 2023 Beers Criteria</a:t>
            </a:r>
            <a:r>
              <a:rPr lang="de-DE" i="1" dirty="0">
                <a:latin typeface="Times New Roman" panose="02020603050405020304" pitchFamily="18" charset="0"/>
                <a:cs typeface="Times New Roman" panose="02020603050405020304" pitchFamily="18" charset="0"/>
              </a:rPr>
              <a:t>. J Am Geriatr Soc</a:t>
            </a:r>
            <a:r>
              <a:rPr lang="de-DE" dirty="0">
                <a:latin typeface="Times New Roman" panose="02020603050405020304" pitchFamily="18" charset="0"/>
                <a:cs typeface="Times New Roman" panose="02020603050405020304" pitchFamily="18" charset="0"/>
              </a:rPr>
              <a:t>.2023;71:2052–2081.</a:t>
            </a:r>
          </a:p>
          <a:p>
            <a:r>
              <a:rPr lang="en-US" b="0" i="0" dirty="0">
                <a:solidFill>
                  <a:srgbClr val="333333"/>
                </a:solidFill>
                <a:effectLst/>
                <a:latin typeface="Times New Roman" panose="02020603050405020304" pitchFamily="18" charset="0"/>
                <a:cs typeface="Times New Roman" panose="02020603050405020304" pitchFamily="18" charset="0"/>
              </a:rPr>
              <a:t>Curtis R. Chong. </a:t>
            </a:r>
            <a:r>
              <a:rPr lang="en-US" dirty="0">
                <a:latin typeface="Times New Roman" panose="02020603050405020304" pitchFamily="18" charset="0"/>
                <a:cs typeface="Times New Roman" panose="02020603050405020304" pitchFamily="18" charset="0"/>
              </a:rPr>
              <a:t>Pocket Primary Care 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edition. 2022. </a:t>
            </a:r>
          </a:p>
          <a:p>
            <a:r>
              <a:rPr lang="en-US" b="0" i="0" dirty="0">
                <a:solidFill>
                  <a:srgbClr val="09142A"/>
                </a:solidFill>
                <a:effectLst/>
                <a:latin typeface="Times New Roman" panose="02020603050405020304" pitchFamily="18" charset="0"/>
                <a:cs typeface="Times New Roman" panose="02020603050405020304" pitchFamily="18" charset="0"/>
              </a:rPr>
              <a:t>Onychomycosis: Rapid Evidence Review. </a:t>
            </a:r>
            <a:r>
              <a:rPr lang="en-US" b="0" i="1" dirty="0">
                <a:solidFill>
                  <a:srgbClr val="09142A"/>
                </a:solidFill>
                <a:effectLst/>
                <a:latin typeface="Times New Roman" panose="02020603050405020304" pitchFamily="18" charset="0"/>
                <a:cs typeface="Times New Roman" panose="02020603050405020304" pitchFamily="18" charset="0"/>
              </a:rPr>
              <a:t>Am Fam Physician.</a:t>
            </a:r>
            <a:r>
              <a:rPr lang="en-US" b="0" i="0" dirty="0">
                <a:solidFill>
                  <a:srgbClr val="09142A"/>
                </a:solidFill>
                <a:effectLst/>
                <a:latin typeface="Times New Roman" panose="02020603050405020304" pitchFamily="18" charset="0"/>
                <a:cs typeface="Times New Roman" panose="02020603050405020304" pitchFamily="18" charset="0"/>
              </a:rPr>
              <a:t> 2021;104(4):359-367.</a:t>
            </a:r>
          </a:p>
          <a:p>
            <a:r>
              <a:rPr lang="en-US" b="0" i="0" dirty="0">
                <a:solidFill>
                  <a:srgbClr val="09142A"/>
                </a:solidFill>
                <a:effectLst/>
                <a:latin typeface="Times New Roman" panose="02020603050405020304" pitchFamily="18" charset="0"/>
                <a:cs typeface="Times New Roman" panose="02020603050405020304" pitchFamily="18" charset="0"/>
              </a:rPr>
              <a:t>Skin and Soft Tissue Infections. </a:t>
            </a:r>
            <a:r>
              <a:rPr lang="en-US" b="0" i="1" dirty="0">
                <a:solidFill>
                  <a:srgbClr val="09142A"/>
                </a:solidFill>
                <a:effectLst/>
                <a:latin typeface="Times New Roman" panose="02020603050405020304" pitchFamily="18" charset="0"/>
                <a:cs typeface="Times New Roman" panose="02020603050405020304" pitchFamily="18" charset="0"/>
              </a:rPr>
              <a:t>Am Fam Physician</a:t>
            </a:r>
            <a:r>
              <a:rPr lang="en-US" b="0" i="0" dirty="0">
                <a:solidFill>
                  <a:srgbClr val="09142A"/>
                </a:solidFill>
                <a:effectLst/>
                <a:latin typeface="Times New Roman" panose="02020603050405020304" pitchFamily="18" charset="0"/>
                <a:cs typeface="Times New Roman" panose="02020603050405020304" pitchFamily="18" charset="0"/>
              </a:rPr>
              <a:t>. 2015;92(6):474-483.</a:t>
            </a:r>
          </a:p>
          <a:p>
            <a:pPr algn="l"/>
            <a:r>
              <a:rPr lang="en-US" b="0" i="0" dirty="0">
                <a:solidFill>
                  <a:srgbClr val="09142A"/>
                </a:solidFill>
                <a:effectLst/>
                <a:latin typeface="Times New Roman" panose="02020603050405020304" pitchFamily="18" charset="0"/>
                <a:cs typeface="Times New Roman" panose="02020603050405020304" pitchFamily="18" charset="0"/>
              </a:rPr>
              <a:t>Diagnosis and Management of Tinea Infections. </a:t>
            </a:r>
            <a:r>
              <a:rPr lang="en-US" b="0" i="1" dirty="0">
                <a:solidFill>
                  <a:srgbClr val="09142A"/>
                </a:solidFill>
                <a:effectLst/>
                <a:latin typeface="Times New Roman" panose="02020603050405020304" pitchFamily="18" charset="0"/>
                <a:cs typeface="Times New Roman" panose="02020603050405020304" pitchFamily="18" charset="0"/>
              </a:rPr>
              <a:t>Am Fam Physician.</a:t>
            </a:r>
            <a:r>
              <a:rPr lang="en-US" b="0" i="0" dirty="0">
                <a:solidFill>
                  <a:srgbClr val="09142A"/>
                </a:solidFill>
                <a:effectLst/>
                <a:latin typeface="Times New Roman" panose="02020603050405020304" pitchFamily="18" charset="0"/>
                <a:cs typeface="Times New Roman" panose="02020603050405020304" pitchFamily="18" charset="0"/>
              </a:rPr>
              <a:t> 2014;90(10):702-711.</a:t>
            </a:r>
          </a:p>
          <a:p>
            <a:r>
              <a:rPr lang="en-US" dirty="0">
                <a:latin typeface="Times New Roman" panose="02020603050405020304" pitchFamily="18" charset="0"/>
                <a:cs typeface="Times New Roman" panose="02020603050405020304" pitchFamily="18" charset="0"/>
              </a:rPr>
              <a:t>Infectious Diseases Society of America (IDSA): Practice guidelines for the diagnosis and management of skin and soft tissue infections, update</a:t>
            </a:r>
            <a:r>
              <a:rPr lang="en-US" b="0" i="0" dirty="0">
                <a:effectLst/>
                <a:latin typeface="Times New Roman" panose="02020603050405020304" pitchFamily="18" charset="0"/>
                <a:cs typeface="Times New Roman" panose="02020603050405020304" pitchFamily="18" charset="0"/>
              </a:rPr>
              <a:t> (2014).</a:t>
            </a:r>
            <a:endParaRPr lang="en-US" b="0" i="0" dirty="0">
              <a:solidFill>
                <a:srgbClr val="09142A"/>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160057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Right Triangle 205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Create a 3D Question Mark in PowerPoint 2010">
            <a:extLst>
              <a:ext uri="{FF2B5EF4-FFF2-40B4-BE49-F238E27FC236}">
                <a16:creationId xmlns:a16="http://schemas.microsoft.com/office/drawing/2014/main" id="{C3A0DD38-28F7-3DAF-B584-AF288844E3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2179" y="1134170"/>
            <a:ext cx="7746709" cy="458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37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1AC33-6612-2D10-4B63-7E18DFA825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47FA4E-3D0E-0BFD-A490-B6ED85243B7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7AF15EE-D267-AF8B-8F46-95728840F3D9}"/>
              </a:ext>
            </a:extLst>
          </p:cNvPr>
          <p:cNvPicPr>
            <a:picLocks noChangeAspect="1"/>
          </p:cNvPicPr>
          <p:nvPr/>
        </p:nvPicPr>
        <p:blipFill rotWithShape="1">
          <a:blip r:embed="rId3"/>
          <a:srcRect l="2113" t="13850" r="64400" b="34695"/>
          <a:stretch/>
        </p:blipFill>
        <p:spPr>
          <a:xfrm>
            <a:off x="469451" y="17133"/>
            <a:ext cx="11595777" cy="6677539"/>
          </a:xfrm>
          <a:prstGeom prst="rect">
            <a:avLst/>
          </a:prstGeom>
        </p:spPr>
      </p:pic>
      <p:sp>
        <p:nvSpPr>
          <p:cNvPr id="7" name="TextBox 6">
            <a:extLst>
              <a:ext uri="{FF2B5EF4-FFF2-40B4-BE49-F238E27FC236}">
                <a16:creationId xmlns:a16="http://schemas.microsoft.com/office/drawing/2014/main" id="{E9BB5955-3D99-BA0B-560E-DDB55B61BEDD}"/>
              </a:ext>
            </a:extLst>
          </p:cNvPr>
          <p:cNvSpPr txBox="1"/>
          <p:nvPr/>
        </p:nvSpPr>
        <p:spPr>
          <a:xfrm>
            <a:off x="469451" y="6471535"/>
            <a:ext cx="6098146" cy="369332"/>
          </a:xfrm>
          <a:prstGeom prst="rect">
            <a:avLst/>
          </a:prstGeom>
          <a:noFill/>
        </p:spPr>
        <p:txBody>
          <a:bodyPr wrap="square">
            <a:spAutoFit/>
          </a:bodyPr>
          <a:lstStyle/>
          <a:p>
            <a:r>
              <a:rPr lang="en-US" dirty="0">
                <a:hlinkClick r:id="rId4"/>
              </a:rPr>
              <a:t>Acute cellulitis and erysipelas in adults: Treatment - UpToDate</a:t>
            </a:r>
            <a:endParaRPr lang="en-US" dirty="0"/>
          </a:p>
        </p:txBody>
      </p:sp>
    </p:spTree>
    <p:extLst>
      <p:ext uri="{BB962C8B-B14F-4D97-AF65-F5344CB8AC3E}">
        <p14:creationId xmlns:p14="http://schemas.microsoft.com/office/powerpoint/2010/main" val="1651266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BF49-FA8E-914A-E8AD-FBEE5D9BCB2E}"/>
              </a:ext>
            </a:extLst>
          </p:cNvPr>
          <p:cNvSpPr>
            <a:spLocks noGrp="1"/>
          </p:cNvSpPr>
          <p:nvPr>
            <p:ph type="title"/>
          </p:nvPr>
        </p:nvSpPr>
        <p:spPr/>
        <p:txBody>
          <a:bodyPr/>
          <a:lstStyle/>
          <a:p>
            <a:r>
              <a:rPr lang="en-US" dirty="0"/>
              <a:t>Antibiotics that may induce </a:t>
            </a:r>
            <a:r>
              <a:rPr lang="en-US" i="1" dirty="0" err="1"/>
              <a:t>clostridioides</a:t>
            </a:r>
            <a:r>
              <a:rPr lang="en-US" i="1" dirty="0"/>
              <a:t> difficile </a:t>
            </a:r>
            <a:r>
              <a:rPr lang="en-US" dirty="0"/>
              <a:t>diarrhea and colitis</a:t>
            </a:r>
          </a:p>
        </p:txBody>
      </p:sp>
      <p:graphicFrame>
        <p:nvGraphicFramePr>
          <p:cNvPr id="4" name="Table 4">
            <a:extLst>
              <a:ext uri="{FF2B5EF4-FFF2-40B4-BE49-F238E27FC236}">
                <a16:creationId xmlns:a16="http://schemas.microsoft.com/office/drawing/2014/main" id="{D83DE740-285A-6F4A-71D9-607F8F135268}"/>
              </a:ext>
            </a:extLst>
          </p:cNvPr>
          <p:cNvGraphicFramePr>
            <a:graphicFrameLocks noGrp="1"/>
          </p:cNvGraphicFramePr>
          <p:nvPr>
            <p:ph idx="1"/>
          </p:nvPr>
        </p:nvGraphicFramePr>
        <p:xfrm>
          <a:off x="838200" y="1825625"/>
          <a:ext cx="10515597" cy="350520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531341365"/>
                    </a:ext>
                  </a:extLst>
                </a:gridCol>
                <a:gridCol w="3505199">
                  <a:extLst>
                    <a:ext uri="{9D8B030D-6E8A-4147-A177-3AD203B41FA5}">
                      <a16:colId xmlns:a16="http://schemas.microsoft.com/office/drawing/2014/main" val="3011233165"/>
                    </a:ext>
                  </a:extLst>
                </a:gridCol>
                <a:gridCol w="3505199">
                  <a:extLst>
                    <a:ext uri="{9D8B030D-6E8A-4147-A177-3AD203B41FA5}">
                      <a16:colId xmlns:a16="http://schemas.microsoft.com/office/drawing/2014/main" val="2392204222"/>
                    </a:ext>
                  </a:extLst>
                </a:gridCol>
              </a:tblGrid>
              <a:tr h="370840">
                <a:tc>
                  <a:txBody>
                    <a:bodyPr/>
                    <a:lstStyle/>
                    <a:p>
                      <a:pPr algn="ctr"/>
                      <a:r>
                        <a:rPr lang="en-US" dirty="0"/>
                        <a:t>Frequently associated</a:t>
                      </a:r>
                    </a:p>
                  </a:txBody>
                  <a:tcPr/>
                </a:tc>
                <a:tc>
                  <a:txBody>
                    <a:bodyPr/>
                    <a:lstStyle/>
                    <a:p>
                      <a:pPr algn="ctr"/>
                      <a:r>
                        <a:rPr lang="en-US" dirty="0"/>
                        <a:t>Occasionally associated</a:t>
                      </a:r>
                    </a:p>
                  </a:txBody>
                  <a:tcPr/>
                </a:tc>
                <a:tc>
                  <a:txBody>
                    <a:bodyPr/>
                    <a:lstStyle/>
                    <a:p>
                      <a:pPr algn="ctr"/>
                      <a:r>
                        <a:rPr lang="en-US" dirty="0"/>
                        <a:t>Rarely associated</a:t>
                      </a:r>
                    </a:p>
                  </a:txBody>
                  <a:tcPr/>
                </a:tc>
                <a:extLst>
                  <a:ext uri="{0D108BD9-81ED-4DB2-BD59-A6C34878D82A}">
                    <a16:rowId xmlns:a16="http://schemas.microsoft.com/office/drawing/2014/main" val="1806559900"/>
                  </a:ext>
                </a:extLst>
              </a:tr>
              <a:tr h="370840">
                <a:tc>
                  <a:txBody>
                    <a:bodyPr/>
                    <a:lstStyle/>
                    <a:p>
                      <a:pPr algn="ctr"/>
                      <a:r>
                        <a:rPr lang="en-US" dirty="0"/>
                        <a:t>Fluoroquinolones</a:t>
                      </a:r>
                    </a:p>
                  </a:txBody>
                  <a:tcPr/>
                </a:tc>
                <a:tc>
                  <a:txBody>
                    <a:bodyPr/>
                    <a:lstStyle/>
                    <a:p>
                      <a:pPr algn="ctr"/>
                      <a:r>
                        <a:rPr lang="en-US" dirty="0"/>
                        <a:t>Macrolides</a:t>
                      </a:r>
                    </a:p>
                  </a:txBody>
                  <a:tcPr/>
                </a:tc>
                <a:tc>
                  <a:txBody>
                    <a:bodyPr/>
                    <a:lstStyle/>
                    <a:p>
                      <a:pPr algn="ctr"/>
                      <a:r>
                        <a:rPr lang="en-US" dirty="0"/>
                        <a:t>Aminoglycosides</a:t>
                      </a:r>
                    </a:p>
                  </a:txBody>
                  <a:tcPr/>
                </a:tc>
                <a:extLst>
                  <a:ext uri="{0D108BD9-81ED-4DB2-BD59-A6C34878D82A}">
                    <a16:rowId xmlns:a16="http://schemas.microsoft.com/office/drawing/2014/main" val="2449922114"/>
                  </a:ext>
                </a:extLst>
              </a:tr>
              <a:tr h="370840">
                <a:tc>
                  <a:txBody>
                    <a:bodyPr/>
                    <a:lstStyle/>
                    <a:p>
                      <a:pPr algn="ctr"/>
                      <a:r>
                        <a:rPr lang="en-US" dirty="0"/>
                        <a:t>Clindamycin</a:t>
                      </a:r>
                    </a:p>
                  </a:txBody>
                  <a:tcPr/>
                </a:tc>
                <a:tc>
                  <a:txBody>
                    <a:bodyPr/>
                    <a:lstStyle/>
                    <a:p>
                      <a:pPr algn="ctr"/>
                      <a:r>
                        <a:rPr lang="en-US" dirty="0" err="1"/>
                        <a:t>Penicillins</a:t>
                      </a:r>
                      <a:r>
                        <a:rPr lang="en-US" dirty="0"/>
                        <a:t> (narrow spectrum)</a:t>
                      </a:r>
                    </a:p>
                  </a:txBody>
                  <a:tcPr/>
                </a:tc>
                <a:tc>
                  <a:txBody>
                    <a:bodyPr/>
                    <a:lstStyle/>
                    <a:p>
                      <a:pPr algn="ctr"/>
                      <a:r>
                        <a:rPr lang="en-US" dirty="0"/>
                        <a:t>Tetracyclines</a:t>
                      </a:r>
                    </a:p>
                  </a:txBody>
                  <a:tcPr/>
                </a:tc>
                <a:extLst>
                  <a:ext uri="{0D108BD9-81ED-4DB2-BD59-A6C34878D82A}">
                    <a16:rowId xmlns:a16="http://schemas.microsoft.com/office/drawing/2014/main" val="2286072322"/>
                  </a:ext>
                </a:extLst>
              </a:tr>
              <a:tr h="370840">
                <a:tc>
                  <a:txBody>
                    <a:bodyPr/>
                    <a:lstStyle/>
                    <a:p>
                      <a:pPr algn="ctr"/>
                      <a:r>
                        <a:rPr lang="en-US" dirty="0" err="1"/>
                        <a:t>Penicillins</a:t>
                      </a:r>
                      <a:r>
                        <a:rPr lang="en-US" dirty="0"/>
                        <a:t> and combinations </a:t>
                      </a:r>
                    </a:p>
                    <a:p>
                      <a:pPr algn="ctr"/>
                      <a:r>
                        <a:rPr lang="en-US" dirty="0"/>
                        <a:t>(broad spectrum)</a:t>
                      </a:r>
                    </a:p>
                  </a:txBody>
                  <a:tcPr/>
                </a:tc>
                <a:tc>
                  <a:txBody>
                    <a:bodyPr/>
                    <a:lstStyle/>
                    <a:p>
                      <a:pPr algn="ctr"/>
                      <a:r>
                        <a:rPr lang="en-US" dirty="0"/>
                        <a:t>Cephalosporins </a:t>
                      </a:r>
                    </a:p>
                    <a:p>
                      <a:pPr algn="ctr"/>
                      <a:r>
                        <a:rPr lang="en-US" dirty="0"/>
                        <a:t>(1</a:t>
                      </a:r>
                      <a:r>
                        <a:rPr lang="en-US" baseline="30000" dirty="0"/>
                        <a:t>st</a:t>
                      </a:r>
                      <a:r>
                        <a:rPr lang="en-US" dirty="0"/>
                        <a:t> generation)</a:t>
                      </a:r>
                    </a:p>
                  </a:txBody>
                  <a:tcPr/>
                </a:tc>
                <a:tc>
                  <a:txBody>
                    <a:bodyPr/>
                    <a:lstStyle/>
                    <a:p>
                      <a:pPr algn="ctr"/>
                      <a:r>
                        <a:rPr lang="en-US" dirty="0" err="1"/>
                        <a:t>Tigercycline</a:t>
                      </a:r>
                      <a:endParaRPr lang="en-US" dirty="0"/>
                    </a:p>
                  </a:txBody>
                  <a:tcPr/>
                </a:tc>
                <a:extLst>
                  <a:ext uri="{0D108BD9-81ED-4DB2-BD59-A6C34878D82A}">
                    <a16:rowId xmlns:a16="http://schemas.microsoft.com/office/drawing/2014/main" val="575315766"/>
                  </a:ext>
                </a:extLst>
              </a:tr>
              <a:tr h="370840">
                <a:tc>
                  <a:txBody>
                    <a:bodyPr/>
                    <a:lstStyle/>
                    <a:p>
                      <a:pPr algn="ctr"/>
                      <a:r>
                        <a:rPr lang="en-US" dirty="0"/>
                        <a:t>Cephalosporins </a:t>
                      </a:r>
                    </a:p>
                    <a:p>
                      <a:pPr algn="ctr"/>
                      <a:r>
                        <a:rPr lang="en-US" dirty="0"/>
                        <a:t>(2</a:t>
                      </a:r>
                      <a:r>
                        <a:rPr lang="en-US" baseline="30000" dirty="0"/>
                        <a:t>nd</a:t>
                      </a:r>
                      <a:r>
                        <a:rPr lang="en-US" dirty="0"/>
                        <a:t>/3</a:t>
                      </a:r>
                      <a:r>
                        <a:rPr lang="en-US" baseline="30000" dirty="0"/>
                        <a:t>rd</a:t>
                      </a:r>
                      <a:r>
                        <a:rPr lang="en-US" dirty="0"/>
                        <a:t>/4</a:t>
                      </a:r>
                      <a:r>
                        <a:rPr lang="en-US" baseline="30000" dirty="0"/>
                        <a:t>th</a:t>
                      </a:r>
                      <a:r>
                        <a:rPr lang="en-US" dirty="0"/>
                        <a:t> generation)</a:t>
                      </a:r>
                    </a:p>
                  </a:txBody>
                  <a:tcPr/>
                </a:tc>
                <a:tc>
                  <a:txBody>
                    <a:bodyPr/>
                    <a:lstStyle/>
                    <a:p>
                      <a:pPr algn="ctr"/>
                      <a:r>
                        <a:rPr lang="en-US" dirty="0"/>
                        <a:t>Trimethoprim-sulfamethoxazole</a:t>
                      </a:r>
                    </a:p>
                  </a:txBody>
                  <a:tcPr/>
                </a:tc>
                <a:tc>
                  <a:txBody>
                    <a:bodyPr/>
                    <a:lstStyle/>
                    <a:p>
                      <a:pPr algn="ctr"/>
                      <a:r>
                        <a:rPr lang="en-US" dirty="0"/>
                        <a:t>Chloramphenicol</a:t>
                      </a:r>
                    </a:p>
                  </a:txBody>
                  <a:tcPr/>
                </a:tc>
                <a:extLst>
                  <a:ext uri="{0D108BD9-81ED-4DB2-BD59-A6C34878D82A}">
                    <a16:rowId xmlns:a16="http://schemas.microsoft.com/office/drawing/2014/main" val="1996569554"/>
                  </a:ext>
                </a:extLst>
              </a:tr>
              <a:tr h="370840">
                <a:tc>
                  <a:txBody>
                    <a:bodyPr/>
                    <a:lstStyle/>
                    <a:p>
                      <a:pPr algn="ctr"/>
                      <a:r>
                        <a:rPr lang="en-US" dirty="0"/>
                        <a:t>Carbapenems</a:t>
                      </a:r>
                    </a:p>
                  </a:txBody>
                  <a:tcPr/>
                </a:tc>
                <a:tc>
                  <a:txBody>
                    <a:bodyPr/>
                    <a:lstStyle/>
                    <a:p>
                      <a:pPr algn="ctr"/>
                      <a:r>
                        <a:rPr lang="en-US" dirty="0"/>
                        <a:t>Sulfonamides</a:t>
                      </a:r>
                    </a:p>
                  </a:txBody>
                  <a:tcPr/>
                </a:tc>
                <a:tc>
                  <a:txBody>
                    <a:bodyPr/>
                    <a:lstStyle/>
                    <a:p>
                      <a:pPr algn="ctr"/>
                      <a:r>
                        <a:rPr lang="en-US" dirty="0"/>
                        <a:t>Metronidazole</a:t>
                      </a:r>
                    </a:p>
                  </a:txBody>
                  <a:tcPr/>
                </a:tc>
                <a:extLst>
                  <a:ext uri="{0D108BD9-81ED-4DB2-BD59-A6C34878D82A}">
                    <a16:rowId xmlns:a16="http://schemas.microsoft.com/office/drawing/2014/main" val="31071145"/>
                  </a:ext>
                </a:extLst>
              </a:tr>
              <a:tr h="370840">
                <a:tc>
                  <a:txBody>
                    <a:bodyPr/>
                    <a:lstStyle/>
                    <a:p>
                      <a:pPr algn="ctr"/>
                      <a:endParaRPr lang="en-US"/>
                    </a:p>
                  </a:txBody>
                  <a:tcPr/>
                </a:tc>
                <a:tc>
                  <a:txBody>
                    <a:bodyPr/>
                    <a:lstStyle/>
                    <a:p>
                      <a:pPr algn="ctr"/>
                      <a:endParaRPr lang="en-US"/>
                    </a:p>
                  </a:txBody>
                  <a:tcPr/>
                </a:tc>
                <a:tc>
                  <a:txBody>
                    <a:bodyPr/>
                    <a:lstStyle/>
                    <a:p>
                      <a:pPr algn="ctr"/>
                      <a:r>
                        <a:rPr lang="en-US" dirty="0"/>
                        <a:t>Vancomycin</a:t>
                      </a:r>
                    </a:p>
                  </a:txBody>
                  <a:tcPr/>
                </a:tc>
                <a:extLst>
                  <a:ext uri="{0D108BD9-81ED-4DB2-BD59-A6C34878D82A}">
                    <a16:rowId xmlns:a16="http://schemas.microsoft.com/office/drawing/2014/main" val="531949999"/>
                  </a:ext>
                </a:extLst>
              </a:tr>
              <a:tr h="370840">
                <a:tc>
                  <a:txBody>
                    <a:bodyPr/>
                    <a:lstStyle/>
                    <a:p>
                      <a:pPr algn="ctr"/>
                      <a:endParaRPr lang="en-US"/>
                    </a:p>
                  </a:txBody>
                  <a:tcPr/>
                </a:tc>
                <a:tc>
                  <a:txBody>
                    <a:bodyPr/>
                    <a:lstStyle/>
                    <a:p>
                      <a:pPr algn="ctr"/>
                      <a:endParaRPr lang="en-US"/>
                    </a:p>
                  </a:txBody>
                  <a:tcPr/>
                </a:tc>
                <a:tc>
                  <a:txBody>
                    <a:bodyPr/>
                    <a:lstStyle/>
                    <a:p>
                      <a:pPr algn="ctr"/>
                      <a:r>
                        <a:rPr lang="en-US" dirty="0"/>
                        <a:t>Nitrofurantoin</a:t>
                      </a:r>
                    </a:p>
                  </a:txBody>
                  <a:tcPr/>
                </a:tc>
                <a:extLst>
                  <a:ext uri="{0D108BD9-81ED-4DB2-BD59-A6C34878D82A}">
                    <a16:rowId xmlns:a16="http://schemas.microsoft.com/office/drawing/2014/main" val="3218953605"/>
                  </a:ext>
                </a:extLst>
              </a:tr>
            </a:tbl>
          </a:graphicData>
        </a:graphic>
      </p:graphicFrame>
      <p:sp>
        <p:nvSpPr>
          <p:cNvPr id="6" name="TextBox 5">
            <a:extLst>
              <a:ext uri="{FF2B5EF4-FFF2-40B4-BE49-F238E27FC236}">
                <a16:creationId xmlns:a16="http://schemas.microsoft.com/office/drawing/2014/main" id="{79E47B2A-EC56-6A0C-16AD-9A7A537F1A37}"/>
              </a:ext>
            </a:extLst>
          </p:cNvPr>
          <p:cNvSpPr txBox="1"/>
          <p:nvPr/>
        </p:nvSpPr>
        <p:spPr>
          <a:xfrm>
            <a:off x="3784888" y="5651608"/>
            <a:ext cx="7655502" cy="369332"/>
          </a:xfrm>
          <a:prstGeom prst="rect">
            <a:avLst/>
          </a:prstGeom>
          <a:noFill/>
        </p:spPr>
        <p:txBody>
          <a:bodyPr wrap="square">
            <a:spAutoFit/>
          </a:bodyPr>
          <a:lstStyle/>
          <a:p>
            <a:r>
              <a:rPr lang="en-US" dirty="0" err="1">
                <a:hlinkClick r:id="rId3"/>
              </a:rPr>
              <a:t>Clostridioides</a:t>
            </a:r>
            <a:r>
              <a:rPr lang="en-US" dirty="0">
                <a:hlinkClick r:id="rId3"/>
              </a:rPr>
              <a:t> difficile infection in adults: Treatment and prevention - UpToDate</a:t>
            </a:r>
            <a:endParaRPr lang="en-US" dirty="0"/>
          </a:p>
        </p:txBody>
      </p:sp>
    </p:spTree>
    <p:extLst>
      <p:ext uri="{BB962C8B-B14F-4D97-AF65-F5344CB8AC3E}">
        <p14:creationId xmlns:p14="http://schemas.microsoft.com/office/powerpoint/2010/main" val="2707928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A8851-D4CA-E20F-0A7A-8B0D44442AA8}"/>
              </a:ext>
            </a:extLst>
          </p:cNvPr>
          <p:cNvSpPr>
            <a:spLocks noGrp="1"/>
          </p:cNvSpPr>
          <p:nvPr>
            <p:ph type="title"/>
          </p:nvPr>
        </p:nvSpPr>
        <p:spPr>
          <a:xfrm>
            <a:off x="451747" y="370098"/>
            <a:ext cx="11285458" cy="1325563"/>
          </a:xfrm>
        </p:spPr>
        <p:txBody>
          <a:bodyPr>
            <a:normAutofit/>
          </a:bodyPr>
          <a:lstStyle/>
          <a:p>
            <a:r>
              <a:rPr lang="en-US" sz="4200" dirty="0">
                <a:latin typeface="Times New Roman" panose="02020603050405020304" pitchFamily="18" charset="0"/>
                <a:cs typeface="Times New Roman" panose="02020603050405020304" pitchFamily="18" charset="0"/>
              </a:rPr>
              <a:t>C</a:t>
            </a:r>
            <a:r>
              <a:rPr lang="en-US" sz="4200" i="0" dirty="0">
                <a:effectLst/>
                <a:latin typeface="Times New Roman" panose="02020603050405020304" pitchFamily="18" charset="0"/>
                <a:cs typeface="Times New Roman" panose="02020603050405020304" pitchFamily="18" charset="0"/>
              </a:rPr>
              <a:t>ellulitis + Severe </a:t>
            </a:r>
            <a:r>
              <a:rPr lang="en-US" sz="4200" dirty="0">
                <a:latin typeface="Times New Roman" panose="02020603050405020304" pitchFamily="18" charset="0"/>
                <a:cs typeface="Times New Roman" panose="02020603050405020304" pitchFamily="18" charset="0"/>
              </a:rPr>
              <a:t>S</a:t>
            </a:r>
            <a:r>
              <a:rPr lang="en-US" sz="4200" i="0" dirty="0">
                <a:effectLst/>
                <a:latin typeface="Times New Roman" panose="02020603050405020304" pitchFamily="18" charset="0"/>
                <a:cs typeface="Times New Roman" panose="02020603050405020304" pitchFamily="18" charset="0"/>
              </a:rPr>
              <a:t>epsis or Immunocompromised</a:t>
            </a:r>
            <a:endParaRPr lang="en-US" sz="4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A862A6-10B7-FB7E-1E14-32C0DEAAC0C6}"/>
              </a:ext>
            </a:extLst>
          </p:cNvPr>
          <p:cNvSpPr>
            <a:spLocks noGrp="1"/>
          </p:cNvSpPr>
          <p:nvPr>
            <p:ph idx="1"/>
          </p:nvPr>
        </p:nvSpPr>
        <p:spPr>
          <a:xfrm>
            <a:off x="836676" y="1833720"/>
            <a:ext cx="10515600" cy="4886221"/>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Parenteral (IV) empiric broad spectrum Abx (e.g. vancomycin + cefepime)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Oral step down Tx (e.g. hospital discharge): </a:t>
            </a:r>
          </a:p>
          <a:p>
            <a:pPr marL="0" indent="0">
              <a:buNone/>
            </a:pPr>
            <a:endParaRPr lang="en-US" sz="24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amoxicillin-clavulanate </a:t>
            </a:r>
          </a:p>
          <a:p>
            <a:pPr marL="1371600" lvl="3" indent="0">
              <a:buNone/>
            </a:pPr>
            <a:r>
              <a:rPr lang="en-US" sz="2400" dirty="0">
                <a:latin typeface="Times New Roman" panose="02020603050405020304" pitchFamily="18" charset="0"/>
                <a:cs typeface="Times New Roman" panose="02020603050405020304" pitchFamily="18" charset="0"/>
              </a:rPr>
              <a:t>	+ </a:t>
            </a:r>
          </a:p>
          <a:p>
            <a:pPr lvl="1"/>
            <a:r>
              <a:rPr lang="en-US" dirty="0">
                <a:latin typeface="Times New Roman" panose="02020603050405020304" pitchFamily="18" charset="0"/>
                <a:cs typeface="Times New Roman" panose="02020603050405020304" pitchFamily="18" charset="0"/>
              </a:rPr>
              <a:t>doxycycline or TMP-SMX</a:t>
            </a:r>
          </a:p>
          <a:p>
            <a:endParaRPr lang="en-US" sz="2400" dirty="0">
              <a:latin typeface="Times New Roman" panose="02020603050405020304" pitchFamily="18" charset="0"/>
              <a:cs typeface="Times New Roman" panose="02020603050405020304" pitchFamily="18" charset="0"/>
            </a:endParaRPr>
          </a:p>
          <a:p>
            <a:pPr lvl="2"/>
            <a:r>
              <a:rPr lang="en-US" sz="2400" dirty="0">
                <a:latin typeface="Times New Roman" panose="02020603050405020304" pitchFamily="18" charset="0"/>
                <a:cs typeface="Times New Roman" panose="02020603050405020304" pitchFamily="18" charset="0"/>
              </a:rPr>
              <a:t>If beta-lactam allergies may consider levofloxacin as substitute of amoxicillin-clavulanate </a:t>
            </a:r>
          </a:p>
          <a:p>
            <a:pPr marL="914400" lvl="2"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If stable and not immunocompromised, can be transitions to a narrower oral agent</a:t>
            </a:r>
          </a:p>
        </p:txBody>
      </p:sp>
    </p:spTree>
    <p:extLst>
      <p:ext uri="{BB962C8B-B14F-4D97-AF65-F5344CB8AC3E}">
        <p14:creationId xmlns:p14="http://schemas.microsoft.com/office/powerpoint/2010/main" val="40377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1AE3-17DF-9E39-723B-CF563D272D70}"/>
              </a:ext>
            </a:extLst>
          </p:cNvPr>
          <p:cNvSpPr>
            <a:spLocks noGrp="1"/>
          </p:cNvSpPr>
          <p:nvPr>
            <p:ph type="title"/>
          </p:nvPr>
        </p:nvSpPr>
        <p:spPr>
          <a:xfrm>
            <a:off x="838200" y="-145509"/>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Special clinical circumstances (not a complete list)</a:t>
            </a:r>
          </a:p>
        </p:txBody>
      </p:sp>
      <p:sp>
        <p:nvSpPr>
          <p:cNvPr id="3" name="Content Placeholder 2">
            <a:extLst>
              <a:ext uri="{FF2B5EF4-FFF2-40B4-BE49-F238E27FC236}">
                <a16:creationId xmlns:a16="http://schemas.microsoft.com/office/drawing/2014/main" id="{15F05FCB-0805-6376-0682-9A6C807C1BA2}"/>
              </a:ext>
            </a:extLst>
          </p:cNvPr>
          <p:cNvSpPr>
            <a:spLocks noGrp="1"/>
          </p:cNvSpPr>
          <p:nvPr>
            <p:ph idx="1"/>
          </p:nvPr>
        </p:nvSpPr>
        <p:spPr>
          <a:xfrm>
            <a:off x="838200" y="1223160"/>
            <a:ext cx="10515600" cy="5848589"/>
          </a:xfrm>
        </p:spPr>
        <p:txBody>
          <a:bodyPr>
            <a:normAutofit fontScale="92500"/>
          </a:bodyPr>
          <a:lstStyle/>
          <a:p>
            <a:r>
              <a:rPr lang="en-US" dirty="0">
                <a:latin typeface="Times New Roman" panose="02020603050405020304" pitchFamily="18" charset="0"/>
                <a:cs typeface="Times New Roman" panose="02020603050405020304" pitchFamily="18" charset="0"/>
              </a:rPr>
              <a:t>Animal bites (dogs, cats)</a:t>
            </a:r>
          </a:p>
          <a:p>
            <a:pPr lvl="1"/>
            <a:r>
              <a:rPr lang="en-US" dirty="0">
                <a:latin typeface="Times New Roman" panose="02020603050405020304" pitchFamily="18" charset="0"/>
                <a:cs typeface="Times New Roman" panose="02020603050405020304" pitchFamily="18" charset="0"/>
              </a:rPr>
              <a:t>Amoxicillin/clavulanate</a:t>
            </a:r>
          </a:p>
          <a:p>
            <a:pPr lvl="1"/>
            <a:r>
              <a:rPr lang="en-US" dirty="0">
                <a:latin typeface="Times New Roman" panose="02020603050405020304" pitchFamily="18" charset="0"/>
                <a:cs typeface="Times New Roman" panose="02020603050405020304" pitchFamily="18" charset="0"/>
              </a:rPr>
              <a:t>cefuroxime, doxycycline, TMP/SMX, levofloxacin + metronidazole or clindamycin</a:t>
            </a:r>
          </a:p>
          <a:p>
            <a:pPr lvl="1"/>
            <a:r>
              <a:rPr lang="en-US" dirty="0">
                <a:latin typeface="Times New Roman" panose="02020603050405020304" pitchFamily="18" charset="0"/>
                <a:cs typeface="Times New Roman" panose="02020603050405020304" pitchFamily="18" charset="0"/>
              </a:rPr>
              <a:t>moxifloxacin</a:t>
            </a:r>
          </a:p>
          <a:p>
            <a:r>
              <a:rPr lang="en-US" dirty="0">
                <a:latin typeface="Times New Roman" panose="02020603050405020304" pitchFamily="18" charset="0"/>
                <a:cs typeface="Times New Roman" panose="02020603050405020304" pitchFamily="18" charset="0"/>
              </a:rPr>
              <a:t>Soft tissue infections following water exposure</a:t>
            </a:r>
          </a:p>
          <a:p>
            <a:pPr lvl="1"/>
            <a:r>
              <a:rPr lang="en-US" dirty="0">
                <a:latin typeface="Times New Roman" panose="02020603050405020304" pitchFamily="18" charset="0"/>
                <a:cs typeface="Times New Roman" panose="02020603050405020304" pitchFamily="18" charset="0"/>
              </a:rPr>
              <a:t>Cephalexin (linezolid if ALL) + levofloxacin + doxycycline (seawater exposure) or metronidazole (soil contaminated wound or sewage-contaminated water exposure)</a:t>
            </a:r>
          </a:p>
          <a:p>
            <a:r>
              <a:rPr lang="en-US" dirty="0">
                <a:latin typeface="Times New Roman" panose="02020603050405020304" pitchFamily="18" charset="0"/>
                <a:cs typeface="Times New Roman" panose="02020603050405020304" pitchFamily="18" charset="0"/>
              </a:rPr>
              <a:t>Diabetic foot infection</a:t>
            </a:r>
          </a:p>
          <a:p>
            <a:pPr lvl="1"/>
            <a:r>
              <a:rPr lang="en-US" dirty="0">
                <a:latin typeface="Times New Roman" panose="02020603050405020304" pitchFamily="18" charset="0"/>
                <a:cs typeface="Times New Roman" panose="02020603050405020304" pitchFamily="18" charset="0"/>
              </a:rPr>
              <a:t>Mild: cover strep spp. and MSSA (or MRSA if purulent or RFs)</a:t>
            </a:r>
          </a:p>
          <a:p>
            <a:pPr lvl="2"/>
            <a:r>
              <a:rPr lang="en-US" dirty="0">
                <a:latin typeface="Times New Roman" panose="02020603050405020304" pitchFamily="18" charset="0"/>
                <a:cs typeface="Times New Roman" panose="02020603050405020304" pitchFamily="18" charset="0"/>
              </a:rPr>
              <a:t>MSSA: cephalexin, dicloxacillin, amoxicillin/clavulanate, clindamycin</a:t>
            </a:r>
          </a:p>
          <a:p>
            <a:pPr lvl="2"/>
            <a:r>
              <a:rPr lang="en-US" dirty="0">
                <a:latin typeface="Times New Roman" panose="02020603050405020304" pitchFamily="18" charset="0"/>
                <a:cs typeface="Times New Roman" panose="02020603050405020304" pitchFamily="18" charset="0"/>
              </a:rPr>
              <a:t>MRSA: clindamycin, linezolid, cephalexin or dicloxacillin + TMP/SMX or doxycycline</a:t>
            </a:r>
          </a:p>
          <a:p>
            <a:pPr lvl="1"/>
            <a:r>
              <a:rPr lang="en-US" dirty="0">
                <a:latin typeface="Times New Roman" panose="02020603050405020304" pitchFamily="18" charset="0"/>
                <a:cs typeface="Times New Roman" panose="02020603050405020304" pitchFamily="18" charset="0"/>
              </a:rPr>
              <a:t>Moderate: cover strep spp. MRSA, aerobic gram (-) bacilli and anaerobes</a:t>
            </a:r>
          </a:p>
          <a:p>
            <a:pPr lvl="2"/>
            <a:r>
              <a:rPr lang="en-US" dirty="0">
                <a:latin typeface="Times New Roman" panose="02020603050405020304" pitchFamily="18" charset="0"/>
                <a:cs typeface="Times New Roman" panose="02020603050405020304" pitchFamily="18" charset="0"/>
              </a:rPr>
              <a:t>TMP/SMX + amoxicillin/clavulanate or moxifloxacin</a:t>
            </a:r>
          </a:p>
          <a:p>
            <a:pPr lvl="2"/>
            <a:r>
              <a:rPr lang="en-US" dirty="0">
                <a:latin typeface="Times New Roman" panose="02020603050405020304" pitchFamily="18" charset="0"/>
                <a:cs typeface="Times New Roman" panose="02020603050405020304" pitchFamily="18" charset="0"/>
              </a:rPr>
              <a:t>Clindamycin + ciprofloxacin or levofloxacin (covers P. aeruginosa-macerated or significant water exposure)</a:t>
            </a:r>
          </a:p>
        </p:txBody>
      </p:sp>
    </p:spTree>
    <p:extLst>
      <p:ext uri="{BB962C8B-B14F-4D97-AF65-F5344CB8AC3E}">
        <p14:creationId xmlns:p14="http://schemas.microsoft.com/office/powerpoint/2010/main" val="5315862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41DB-7D4D-7BF2-96F0-374E46EEBCF4}"/>
              </a:ext>
            </a:extLst>
          </p:cNvPr>
          <p:cNvSpPr>
            <a:spLocks noGrp="1"/>
          </p:cNvSpPr>
          <p:nvPr>
            <p:ph type="title"/>
          </p:nvPr>
        </p:nvSpPr>
        <p:spPr>
          <a:xfrm>
            <a:off x="635000" y="640823"/>
            <a:ext cx="3418659" cy="5583148"/>
          </a:xfrm>
        </p:spPr>
        <p:txBody>
          <a:bodyPr anchor="ctr">
            <a:normAutofit/>
          </a:bodyPr>
          <a:lstStyle/>
          <a:p>
            <a:pPr algn="ctr"/>
            <a:r>
              <a:rPr lang="en-US" sz="4000" b="1" i="1" dirty="0"/>
              <a:t>Soft tissue infection associated with pressure ulcers</a:t>
            </a:r>
          </a:p>
        </p:txBody>
      </p:sp>
      <p:graphicFrame>
        <p:nvGraphicFramePr>
          <p:cNvPr id="5" name="Content Placeholder 2">
            <a:extLst>
              <a:ext uri="{FF2B5EF4-FFF2-40B4-BE49-F238E27FC236}">
                <a16:creationId xmlns:a16="http://schemas.microsoft.com/office/drawing/2014/main" id="{DC38D9BB-B60D-B431-AD09-4DA128944E8B}"/>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5535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t>Soft tissue infection associated with PU</a:t>
            </a: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a:bodyPr>
          <a:lstStyle/>
          <a:p>
            <a:r>
              <a:rPr lang="en-US" sz="2400" i="0" dirty="0">
                <a:effectLst/>
                <a:latin typeface="Times New Roman" panose="02020603050405020304" pitchFamily="18" charset="0"/>
                <a:cs typeface="Times New Roman" panose="02020603050405020304" pitchFamily="18" charset="0"/>
              </a:rPr>
              <a:t>Mild cellulitis </a:t>
            </a:r>
            <a:r>
              <a:rPr lang="en-US" sz="2400" b="0" i="0" dirty="0">
                <a:effectLst/>
                <a:latin typeface="Times New Roman" panose="02020603050405020304" pitchFamily="18" charset="0"/>
                <a:cs typeface="Times New Roman" panose="02020603050405020304" pitchFamily="18" charset="0"/>
              </a:rPr>
              <a:t>on  sacral/perineal area with no systemic signs of infection:</a:t>
            </a:r>
          </a:p>
          <a:p>
            <a:pPr marL="0" indent="0">
              <a:buNone/>
            </a:pPr>
            <a:endParaRPr lang="en-US" sz="2400"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Amoxicillin-clavulanate (levofloxacin if unable to use beta-lactams)</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TMP-SMX or doxycycline</a:t>
            </a:r>
            <a:endParaRPr lang="en-US" sz="2400" b="1" i="1" dirty="0">
              <a:solidFill>
                <a:srgbClr val="FF0000"/>
              </a:solidFill>
              <a:latin typeface="Noto Sans" panose="020B0502040504020204" pitchFamily="34" charset="0"/>
            </a:endParaRPr>
          </a:p>
          <a:p>
            <a:pPr marL="0" indent="0">
              <a:buNone/>
            </a:pPr>
            <a:r>
              <a:rPr lang="en-US" sz="2400" i="1" dirty="0">
                <a:solidFill>
                  <a:srgbClr val="FF0000"/>
                </a:solidFill>
                <a:latin typeface="Times New Roman" panose="02020603050405020304" pitchFamily="18" charset="0"/>
                <a:cs typeface="Times New Roman" panose="02020603050405020304" pitchFamily="18" charset="0"/>
              </a:rPr>
              <a:t>        (O</a:t>
            </a:r>
            <a:r>
              <a:rPr lang="en-US" sz="2400" i="1" dirty="0">
                <a:solidFill>
                  <a:srgbClr val="FF0000"/>
                </a:solidFill>
                <a:effectLst/>
                <a:latin typeface="Times New Roman" panose="02020603050405020304" pitchFamily="18" charset="0"/>
                <a:cs typeface="Times New Roman" panose="02020603050405020304" pitchFamily="18" charset="0"/>
              </a:rPr>
              <a:t>ther regimens that have similar spectra of activity are also appropriate)</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NOTE: </a:t>
            </a:r>
          </a:p>
          <a:p>
            <a:r>
              <a:rPr lang="en-US" sz="2400" b="0" i="0" dirty="0">
                <a:solidFill>
                  <a:srgbClr val="0070C0"/>
                </a:solidFill>
                <a:effectLst/>
                <a:latin typeface="Times New Roman" panose="02020603050405020304" pitchFamily="18" charset="0"/>
                <a:cs typeface="Times New Roman" panose="02020603050405020304" pitchFamily="18" charset="0"/>
              </a:rPr>
              <a:t>Mild PU associated cellulitis not involving the sacrum or perineal area (</a:t>
            </a:r>
            <a:r>
              <a:rPr lang="en-US" sz="2400" b="0" i="0" dirty="0" err="1">
                <a:solidFill>
                  <a:srgbClr val="0070C0"/>
                </a:solidFill>
                <a:effectLst/>
                <a:latin typeface="Times New Roman" panose="02020603050405020304" pitchFamily="18" charset="0"/>
                <a:cs typeface="Times New Roman" panose="02020603050405020304" pitchFamily="18" charset="0"/>
              </a:rPr>
              <a:t>eg</a:t>
            </a:r>
            <a:r>
              <a:rPr lang="en-US" sz="2400" b="0" i="0" dirty="0">
                <a:solidFill>
                  <a:srgbClr val="0070C0"/>
                </a:solidFill>
                <a:effectLst/>
                <a:latin typeface="Times New Roman" panose="02020603050405020304" pitchFamily="18" charset="0"/>
                <a:cs typeface="Times New Roman" panose="02020603050405020304" pitchFamily="18" charset="0"/>
              </a:rPr>
              <a:t>, heel, extremity) can often be treated like uncomplicated cellulitis (MSSA vs MRSA)</a:t>
            </a:r>
          </a:p>
          <a:p>
            <a:pPr marL="0" indent="0">
              <a:buNone/>
            </a:pPr>
            <a:endParaRPr lang="en-US" sz="2200" dirty="0">
              <a:latin typeface="Noto Sans" panose="020B0502040504020204" pitchFamily="34"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827014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200" dirty="0">
                <a:latin typeface="Times New Roman" panose="02020603050405020304" pitchFamily="18" charset="0"/>
                <a:cs typeface="Times New Roman" panose="02020603050405020304" pitchFamily="18" charset="0"/>
              </a:rPr>
              <a:t>Tinea (Dermatophytes infection)</a:t>
            </a: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614791"/>
            <a:ext cx="10942122" cy="5224921"/>
          </a:xfrm>
        </p:spPr>
        <p:txBody>
          <a:bodyPr>
            <a:normAutofit/>
          </a:bodyPr>
          <a:lstStyle/>
          <a:p>
            <a:pPr marL="0" indent="0">
              <a:buNone/>
            </a:pPr>
            <a:endParaRPr lang="en-US" sz="1600" dirty="0">
              <a:latin typeface="Times New Roman" panose="02020603050405020304" pitchFamily="18" charset="0"/>
              <a:cs typeface="Times New Roman" panose="02020603050405020304" pitchFamily="18" charset="0"/>
            </a:endParaRPr>
          </a:p>
          <a:p>
            <a:r>
              <a:rPr lang="en-US" sz="2400" b="0" i="0" dirty="0">
                <a:solidFill>
                  <a:srgbClr val="232323"/>
                </a:solidFill>
                <a:effectLst/>
                <a:latin typeface="Times New Roman" panose="02020603050405020304" pitchFamily="18" charset="0"/>
                <a:cs typeface="Times New Roman" panose="02020603050405020304" pitchFamily="18" charset="0"/>
              </a:rPr>
              <a:t>Oral therapy is typically reserved for the above presentations because of the broader side effect profile compared with topical therapy. </a:t>
            </a:r>
          </a:p>
          <a:p>
            <a:pPr lvl="1"/>
            <a:r>
              <a:rPr lang="en-US" sz="2000" b="0" i="0" dirty="0">
                <a:solidFill>
                  <a:srgbClr val="232323"/>
                </a:solidFill>
                <a:effectLst/>
                <a:latin typeface="Times New Roman" panose="02020603050405020304" pitchFamily="18" charset="0"/>
                <a:cs typeface="Times New Roman" panose="02020603050405020304" pitchFamily="18" charset="0"/>
              </a:rPr>
              <a:t>Cutaneous adverse reactions, hepatotoxicity, and drug interactions are among the potential complications of oral antifungal therapy.</a:t>
            </a:r>
          </a:p>
          <a:p>
            <a:endParaRPr lang="en-US" sz="1600" dirty="0">
              <a:solidFill>
                <a:srgbClr val="232323"/>
              </a:solidFill>
              <a:latin typeface="Times New Roman" panose="02020603050405020304" pitchFamily="18" charset="0"/>
              <a:cs typeface="Times New Roman" panose="02020603050405020304" pitchFamily="18" charset="0"/>
            </a:endParaRPr>
          </a:p>
          <a:p>
            <a:r>
              <a:rPr lang="en-US" sz="2400" b="0" i="0" dirty="0">
                <a:solidFill>
                  <a:srgbClr val="232323"/>
                </a:solidFill>
                <a:effectLst/>
                <a:latin typeface="Times New Roman" panose="02020603050405020304" pitchFamily="18" charset="0"/>
                <a:cs typeface="Times New Roman" panose="02020603050405020304" pitchFamily="18" charset="0"/>
              </a:rPr>
              <a:t>Use of </a:t>
            </a:r>
            <a:r>
              <a:rPr lang="en-US" sz="2400" b="0" i="0" dirty="0">
                <a:solidFill>
                  <a:srgbClr val="FF0000"/>
                </a:solidFill>
                <a:effectLst/>
                <a:latin typeface="Times New Roman" panose="02020603050405020304" pitchFamily="18" charset="0"/>
                <a:cs typeface="Times New Roman" panose="02020603050405020304" pitchFamily="18" charset="0"/>
              </a:rPr>
              <a:t>oral </a:t>
            </a:r>
            <a:r>
              <a:rPr lang="en-US" sz="2400" dirty="0">
                <a:solidFill>
                  <a:srgbClr val="FF0000"/>
                </a:solidFill>
                <a:latin typeface="Times New Roman" panose="02020603050405020304" pitchFamily="18" charset="0"/>
                <a:cs typeface="Times New Roman" panose="02020603050405020304" pitchFamily="18" charset="0"/>
              </a:rPr>
              <a:t>ketoconazole</a:t>
            </a:r>
            <a:r>
              <a:rPr lang="en-US" sz="2400" b="0" i="0" dirty="0">
                <a:solidFill>
                  <a:srgbClr val="FF0000"/>
                </a:solidFill>
                <a:effectLst/>
                <a:latin typeface="Times New Roman" panose="02020603050405020304" pitchFamily="18" charset="0"/>
                <a:cs typeface="Times New Roman" panose="02020603050405020304" pitchFamily="18" charset="0"/>
              </a:rPr>
              <a:t> is no longer recommended </a:t>
            </a:r>
            <a:r>
              <a:rPr lang="en-US" sz="2400" b="0" i="0" dirty="0">
                <a:solidFill>
                  <a:srgbClr val="232323"/>
                </a:solidFill>
                <a:effectLst/>
                <a:latin typeface="Times New Roman" panose="02020603050405020304" pitchFamily="18" charset="0"/>
                <a:cs typeface="Times New Roman" panose="02020603050405020304" pitchFamily="18" charset="0"/>
              </a:rPr>
              <a:t>because of risk for severe liver injury (Boxed Warning), adrenal insufficiency, and drug interactions (</a:t>
            </a:r>
            <a:r>
              <a:rPr lang="en-US" sz="2400" dirty="0">
                <a:solidFill>
                  <a:srgbClr val="232323"/>
                </a:solidFill>
                <a:latin typeface="Times New Roman" panose="02020603050405020304" pitchFamily="18" charset="0"/>
                <a:cs typeface="Times New Roman" panose="02020603050405020304" pitchFamily="18" charset="0"/>
              </a:rPr>
              <a:t>Boxed Warning for </a:t>
            </a:r>
            <a:r>
              <a:rPr lang="en-US" sz="2400" b="0" i="0" dirty="0">
                <a:solidFill>
                  <a:srgbClr val="232323"/>
                </a:solidFill>
                <a:effectLst/>
                <a:latin typeface="Times New Roman" panose="02020603050405020304" pitchFamily="18" charset="0"/>
                <a:cs typeface="Times New Roman" panose="02020603050405020304" pitchFamily="18" charset="0"/>
              </a:rPr>
              <a:t>QT prolongation). </a:t>
            </a:r>
          </a:p>
          <a:p>
            <a:pPr lvl="1"/>
            <a:r>
              <a:rPr lang="en-US" sz="2000" b="1" dirty="0">
                <a:solidFill>
                  <a:srgbClr val="232323"/>
                </a:solidFill>
                <a:latin typeface="Times New Roman" panose="02020603050405020304" pitchFamily="18" charset="0"/>
                <a:cs typeface="Times New Roman" panose="02020603050405020304" pitchFamily="18" charset="0"/>
              </a:rPr>
              <a:t>Boxed Warning for appropriate use</a:t>
            </a:r>
            <a:r>
              <a:rPr lang="en-US" sz="2000" dirty="0">
                <a:solidFill>
                  <a:srgbClr val="232323"/>
                </a:solidFill>
                <a:latin typeface="Times New Roman" panose="02020603050405020304" pitchFamily="18" charset="0"/>
                <a:cs typeface="Times New Roman" panose="02020603050405020304" pitchFamily="18" charset="0"/>
              </a:rPr>
              <a:t>: not indicated for Tx of onychomycosis, cutaneous dermatophyte infections or Candida infections. Use only when other effective antifungal Tx is not available or tolerated and the potential benefits are considered to outweigh the potential risks. </a:t>
            </a:r>
            <a:endParaRPr lang="en-US" sz="2000" b="0" i="0" dirty="0">
              <a:solidFill>
                <a:srgbClr val="232323"/>
              </a:solidFill>
              <a:effectLst/>
              <a:latin typeface="Times New Roman" panose="02020603050405020304" pitchFamily="18" charset="0"/>
              <a:cs typeface="Times New Roman" panose="02020603050405020304" pitchFamily="18" charset="0"/>
            </a:endParaRPr>
          </a:p>
          <a:p>
            <a:pPr marL="0" indent="0">
              <a:buNone/>
            </a:pPr>
            <a:endParaRPr lang="en-US" sz="2400" dirty="0">
              <a:solidFill>
                <a:srgbClr val="23232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959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212507" y="1153571"/>
            <a:ext cx="395476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Fluoroquinolone</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0C8B0F-9C1B-267A-629A-C65290220579}"/>
              </a:ext>
            </a:extLst>
          </p:cNvPr>
          <p:cNvSpPr>
            <a:spLocks noGrp="1"/>
          </p:cNvSpPr>
          <p:nvPr>
            <p:ph idx="1"/>
          </p:nvPr>
        </p:nvSpPr>
        <p:spPr>
          <a:xfrm>
            <a:off x="4376732" y="187036"/>
            <a:ext cx="6977068" cy="6452755"/>
          </a:xfrm>
        </p:spPr>
        <p:txBody>
          <a:bodyPr anchor="ctr">
            <a:normAutofit/>
          </a:bodyPr>
          <a:lstStyle/>
          <a:p>
            <a:pPr marL="0" indent="0">
              <a:buNone/>
            </a:pPr>
            <a:r>
              <a:rPr lang="en-US" sz="2400" dirty="0">
                <a:latin typeface="Times New Roman" panose="02020603050405020304" pitchFamily="18" charset="0"/>
                <a:cs typeface="Times New Roman" panose="02020603050405020304" pitchFamily="18" charset="0"/>
              </a:rPr>
              <a:t>Ciprofloxacin, Levofloxacin (respiratory), Moxifloxacin (respiratory, anaerobic coverage)</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R</a:t>
            </a:r>
            <a:r>
              <a:rPr lang="en-US" sz="2400" i="0" dirty="0">
                <a:solidFill>
                  <a:srgbClr val="FF0000"/>
                </a:solidFill>
                <a:effectLst/>
                <a:latin typeface="Times New Roman" panose="02020603050405020304" pitchFamily="18" charset="0"/>
                <a:cs typeface="Times New Roman" panose="02020603050405020304" pitchFamily="18" charset="0"/>
              </a:rPr>
              <a:t>enal dose adjustment needed (except moxifloxacin)</a:t>
            </a:r>
          </a:p>
          <a:p>
            <a:endParaRPr lang="en-US" sz="2400" i="0" dirty="0">
              <a:solidFill>
                <a:srgbClr val="232323"/>
              </a:solidFill>
              <a:effectLst/>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C</a:t>
            </a:r>
            <a:r>
              <a:rPr lang="en-US" sz="2400" i="0" dirty="0">
                <a:solidFill>
                  <a:srgbClr val="FF0000"/>
                </a:solidFill>
                <a:effectLst/>
                <a:latin typeface="Times New Roman" panose="02020603050405020304" pitchFamily="18" charset="0"/>
                <a:cs typeface="Times New Roman" panose="02020603050405020304" pitchFamily="18" charset="0"/>
              </a:rPr>
              <a:t>aution if aortic aneurism </a:t>
            </a:r>
            <a:r>
              <a:rPr lang="en-US" sz="2400" i="0" dirty="0" err="1">
                <a:solidFill>
                  <a:srgbClr val="FF0000"/>
                </a:solidFill>
                <a:effectLst/>
                <a:latin typeface="Times New Roman" panose="02020603050405020304" pitchFamily="18" charset="0"/>
                <a:cs typeface="Times New Roman" panose="02020603050405020304" pitchFamily="18" charset="0"/>
              </a:rPr>
              <a:t>Hx</a:t>
            </a:r>
            <a:r>
              <a:rPr lang="en-US" sz="2400" i="0" dirty="0">
                <a:solidFill>
                  <a:srgbClr val="FF0000"/>
                </a:solidFill>
                <a:effectLst/>
                <a:latin typeface="Times New Roman" panose="02020603050405020304" pitchFamily="18" charset="0"/>
                <a:cs typeface="Times New Roman" panose="02020603050405020304" pitchFamily="18" charset="0"/>
              </a:rPr>
              <a:t> or at risk of (higher with levofloxacin)</a:t>
            </a:r>
          </a:p>
          <a:p>
            <a:endParaRPr lang="en-US" sz="2400" i="0" dirty="0">
              <a:solidFill>
                <a:srgbClr val="232323"/>
              </a:solidFill>
              <a:effectLst/>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Increased bacterial resistance</a:t>
            </a:r>
          </a:p>
          <a:p>
            <a:endParaRPr lang="en-US" sz="2400" dirty="0">
              <a:solidFill>
                <a:srgbClr val="232323"/>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Beers Criteria: ciprofloxacin </a:t>
            </a:r>
            <a:r>
              <a:rPr lang="en-US" sz="2400" dirty="0" err="1">
                <a:solidFill>
                  <a:srgbClr val="FF0000"/>
                </a:solidFill>
                <a:latin typeface="Times New Roman" panose="02020603050405020304" pitchFamily="18" charset="0"/>
                <a:cs typeface="Times New Roman" panose="02020603050405020304" pitchFamily="18" charset="0"/>
              </a:rPr>
              <a:t>CrCL</a:t>
            </a:r>
            <a:r>
              <a:rPr lang="en-US" sz="2400" dirty="0">
                <a:solidFill>
                  <a:srgbClr val="FF0000"/>
                </a:solidFill>
                <a:latin typeface="Times New Roman" panose="02020603050405020304" pitchFamily="18" charset="0"/>
                <a:cs typeface="Times New Roman" panose="02020603050405020304" pitchFamily="18" charset="0"/>
              </a:rPr>
              <a:t> &lt;30 mL/min increase risk of CNS effects and tendon rupture</a:t>
            </a:r>
          </a:p>
        </p:txBody>
      </p:sp>
    </p:spTree>
    <p:extLst>
      <p:ext uri="{BB962C8B-B14F-4D97-AF65-F5344CB8AC3E}">
        <p14:creationId xmlns:p14="http://schemas.microsoft.com/office/powerpoint/2010/main" val="3218395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1D836ED-3849-5568-509C-AE50F217260E}"/>
              </a:ext>
            </a:extLst>
          </p:cNvPr>
          <p:cNvSpPr>
            <a:spLocks noGrp="1"/>
          </p:cNvSpPr>
          <p:nvPr>
            <p:ph type="title"/>
          </p:nvPr>
        </p:nvSpPr>
        <p:spPr>
          <a:xfrm>
            <a:off x="212507" y="1153571"/>
            <a:ext cx="3954765" cy="4461163"/>
          </a:xfrm>
        </p:spPr>
        <p:txBody>
          <a:bodyPr>
            <a:normAutofit/>
          </a:bodyPr>
          <a:lstStyle/>
          <a:p>
            <a:r>
              <a:rPr lang="en-US" b="1" i="1" dirty="0">
                <a:solidFill>
                  <a:srgbClr val="FFFFFF"/>
                </a:solidFill>
              </a:rPr>
              <a:t>Good to know…</a:t>
            </a:r>
            <a:br>
              <a:rPr lang="en-US" b="1" i="1" dirty="0">
                <a:solidFill>
                  <a:srgbClr val="FFFFFF"/>
                </a:solidFill>
              </a:rPr>
            </a:br>
            <a:r>
              <a:rPr lang="en-US" b="1" i="1" dirty="0">
                <a:solidFill>
                  <a:srgbClr val="FFFFFF"/>
                </a:solidFill>
              </a:rPr>
              <a:t>Fluoroquinolone</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90C8B0F-9C1B-267A-629A-C65290220579}"/>
              </a:ext>
            </a:extLst>
          </p:cNvPr>
          <p:cNvSpPr>
            <a:spLocks noGrp="1"/>
          </p:cNvSpPr>
          <p:nvPr>
            <p:ph idx="1"/>
          </p:nvPr>
        </p:nvSpPr>
        <p:spPr>
          <a:xfrm>
            <a:off x="4272823" y="202622"/>
            <a:ext cx="6977068" cy="6452755"/>
          </a:xfrm>
        </p:spPr>
        <p:txBody>
          <a:bodyPr anchor="ctr">
            <a:normAutofit fontScale="47500" lnSpcReduction="20000"/>
          </a:bodyPr>
          <a:lstStyle/>
          <a:p>
            <a:pPr marL="0" indent="0">
              <a:buNone/>
            </a:pPr>
            <a:r>
              <a:rPr lang="en-US" sz="4000" dirty="0">
                <a:solidFill>
                  <a:srgbClr val="232323"/>
                </a:solidFill>
                <a:latin typeface="Times New Roman" panose="02020603050405020304" pitchFamily="18" charset="0"/>
                <a:cs typeface="Times New Roman" panose="02020603050405020304" pitchFamily="18" charset="0"/>
              </a:rPr>
              <a:t>ADRs:</a:t>
            </a:r>
          </a:p>
          <a:p>
            <a:pPr lvl="1"/>
            <a:r>
              <a:rPr lang="en-US" sz="4000" i="0" dirty="0">
                <a:solidFill>
                  <a:srgbClr val="232323"/>
                </a:solidFill>
                <a:effectLst/>
                <a:latin typeface="Times New Roman" panose="02020603050405020304" pitchFamily="18" charset="0"/>
                <a:cs typeface="Times New Roman" panose="02020603050405020304" pitchFamily="18" charset="0"/>
              </a:rPr>
              <a:t>Hypersensitivity reactions (immediate and delayed)</a:t>
            </a:r>
            <a:endParaRPr lang="en-US" sz="4000" dirty="0">
              <a:solidFill>
                <a:srgbClr val="232323"/>
              </a:solidFill>
              <a:latin typeface="Times New Roman" panose="02020603050405020304" pitchFamily="18" charset="0"/>
              <a:cs typeface="Times New Roman" panose="02020603050405020304" pitchFamily="18" charset="0"/>
            </a:endParaRPr>
          </a:p>
          <a:p>
            <a:pPr lvl="1"/>
            <a:r>
              <a:rPr lang="en-US" sz="4000" dirty="0">
                <a:solidFill>
                  <a:srgbClr val="232323"/>
                </a:solidFill>
                <a:latin typeface="Times New Roman" panose="02020603050405020304" pitchFamily="18" charset="0"/>
                <a:cs typeface="Times New Roman" panose="02020603050405020304" pitchFamily="18" charset="0"/>
              </a:rPr>
              <a:t>Hepatotoxicity (DILI)</a:t>
            </a:r>
          </a:p>
          <a:p>
            <a:pPr lvl="1"/>
            <a:r>
              <a:rPr lang="en-US" sz="4000" dirty="0">
                <a:solidFill>
                  <a:srgbClr val="FF0000"/>
                </a:solidFill>
                <a:latin typeface="Times New Roman" panose="02020603050405020304" pitchFamily="18" charset="0"/>
                <a:cs typeface="Times New Roman" panose="02020603050405020304" pitchFamily="18" charset="0"/>
              </a:rPr>
              <a:t>Aortic aneurysm/aortic dissection</a:t>
            </a:r>
          </a:p>
          <a:p>
            <a:pPr lvl="1"/>
            <a:r>
              <a:rPr lang="en-US" sz="4000" i="0" dirty="0">
                <a:solidFill>
                  <a:srgbClr val="232323"/>
                </a:solidFill>
                <a:effectLst/>
                <a:latin typeface="Times New Roman" panose="02020603050405020304" pitchFamily="18" charset="0"/>
                <a:cs typeface="Times New Roman" panose="02020603050405020304" pitchFamily="18" charset="0"/>
              </a:rPr>
              <a:t>Photosensitivity</a:t>
            </a:r>
          </a:p>
          <a:p>
            <a:pPr lvl="1"/>
            <a:r>
              <a:rPr lang="en-US" sz="4000" i="0" dirty="0">
                <a:solidFill>
                  <a:srgbClr val="FF0000"/>
                </a:solidFill>
                <a:effectLst/>
                <a:latin typeface="Times New Roman" panose="02020603050405020304" pitchFamily="18" charset="0"/>
                <a:cs typeface="Times New Roman" panose="02020603050405020304" pitchFamily="18" charset="0"/>
              </a:rPr>
              <a:t>QT prolongation</a:t>
            </a:r>
            <a:r>
              <a:rPr lang="en-US" sz="4000" dirty="0">
                <a:solidFill>
                  <a:srgbClr val="FF0000"/>
                </a:solidFill>
                <a:latin typeface="Times New Roman" panose="02020603050405020304" pitchFamily="18" charset="0"/>
                <a:cs typeface="Times New Roman" panose="02020603050405020304" pitchFamily="18" charset="0"/>
              </a:rPr>
              <a:t> (moxifloxacin may have higher risk)</a:t>
            </a:r>
          </a:p>
          <a:p>
            <a:pPr lvl="1"/>
            <a:r>
              <a:rPr lang="en-US" sz="4000" dirty="0">
                <a:solidFill>
                  <a:srgbClr val="232323"/>
                </a:solidFill>
                <a:latin typeface="Times New Roman" panose="02020603050405020304" pitchFamily="18" charset="0"/>
                <a:cs typeface="Times New Roman" panose="02020603050405020304" pitchFamily="18" charset="0"/>
              </a:rPr>
              <a:t>Arthropathy/arthralgia (pediatric)</a:t>
            </a:r>
          </a:p>
          <a:p>
            <a:pPr lvl="1"/>
            <a:r>
              <a:rPr lang="en-US" sz="4000" dirty="0">
                <a:solidFill>
                  <a:srgbClr val="FF0000"/>
                </a:solidFill>
                <a:latin typeface="Times New Roman" panose="02020603050405020304" pitchFamily="18" charset="0"/>
                <a:cs typeface="Times New Roman" panose="02020603050405020304" pitchFamily="18" charset="0"/>
              </a:rPr>
              <a:t>Tendinitis/tendon rupture (&gt; 60 y/o, caution if RA Dx)</a:t>
            </a:r>
          </a:p>
          <a:p>
            <a:pPr lvl="1"/>
            <a:r>
              <a:rPr lang="en-US" sz="4000" dirty="0">
                <a:solidFill>
                  <a:srgbClr val="FF0000"/>
                </a:solidFill>
                <a:latin typeface="Times New Roman" panose="02020603050405020304" pitchFamily="18" charset="0"/>
                <a:cs typeface="Times New Roman" panose="02020603050405020304" pitchFamily="18" charset="0"/>
              </a:rPr>
              <a:t>Peripheral neuropathy</a:t>
            </a:r>
          </a:p>
          <a:p>
            <a:pPr lvl="1"/>
            <a:r>
              <a:rPr lang="en-US" sz="4000" b="1" dirty="0">
                <a:solidFill>
                  <a:srgbClr val="FF0000"/>
                </a:solidFill>
                <a:latin typeface="Times New Roman" panose="02020603050405020304" pitchFamily="18" charset="0"/>
                <a:cs typeface="Times New Roman" panose="02020603050405020304" pitchFamily="18" charset="0"/>
              </a:rPr>
              <a:t>CNS effects/neuroexcitation </a:t>
            </a:r>
            <a:r>
              <a:rPr lang="en-US" sz="4000" dirty="0">
                <a:solidFill>
                  <a:srgbClr val="232323"/>
                </a:solidFill>
                <a:latin typeface="Times New Roman" panose="02020603050405020304" pitchFamily="18" charset="0"/>
                <a:cs typeface="Times New Roman" panose="02020603050405020304" pitchFamily="18" charset="0"/>
              </a:rPr>
              <a:t>(confusion, delirium, psychosis, depression, anxiety, agitation, insomnia, drowsiness, hallucinations, seizures)</a:t>
            </a:r>
          </a:p>
          <a:p>
            <a:pPr lvl="1"/>
            <a:r>
              <a:rPr lang="en-US" sz="4000" dirty="0">
                <a:solidFill>
                  <a:srgbClr val="FF0000"/>
                </a:solidFill>
                <a:latin typeface="Times New Roman" panose="02020603050405020304" pitchFamily="18" charset="0"/>
                <a:cs typeface="Times New Roman" panose="02020603050405020304" pitchFamily="18" charset="0"/>
              </a:rPr>
              <a:t>May exacerbate MG</a:t>
            </a:r>
          </a:p>
          <a:p>
            <a:pPr lvl="1"/>
            <a:r>
              <a:rPr lang="en-US" sz="4000" i="0" dirty="0" err="1">
                <a:solidFill>
                  <a:srgbClr val="FF0000"/>
                </a:solidFill>
                <a:effectLst/>
                <a:latin typeface="Times New Roman" panose="02020603050405020304" pitchFamily="18" charset="0"/>
                <a:cs typeface="Times New Roman" panose="02020603050405020304" pitchFamily="18" charset="0"/>
              </a:rPr>
              <a:t>Clostridioides</a:t>
            </a:r>
            <a:r>
              <a:rPr lang="en-US" sz="4000" i="0" dirty="0">
                <a:solidFill>
                  <a:srgbClr val="FF0000"/>
                </a:solidFill>
                <a:effectLst/>
                <a:latin typeface="Times New Roman" panose="02020603050405020304" pitchFamily="18" charset="0"/>
                <a:cs typeface="Times New Roman" panose="02020603050405020304" pitchFamily="18" charset="0"/>
              </a:rPr>
              <a:t> difficile infection (high risk)</a:t>
            </a:r>
          </a:p>
          <a:p>
            <a:pPr lvl="1"/>
            <a:r>
              <a:rPr lang="en-US" sz="4000" dirty="0">
                <a:solidFill>
                  <a:srgbClr val="232323"/>
                </a:solidFill>
                <a:latin typeface="Times New Roman" panose="02020603050405020304" pitchFamily="18" charset="0"/>
                <a:cs typeface="Times New Roman" panose="02020603050405020304" pitchFamily="18" charset="0"/>
              </a:rPr>
              <a:t>Hyperglycemia/</a:t>
            </a:r>
            <a:r>
              <a:rPr lang="en-US" sz="4000" b="1" dirty="0">
                <a:solidFill>
                  <a:srgbClr val="FF0000"/>
                </a:solidFill>
                <a:latin typeface="Times New Roman" panose="02020603050405020304" pitchFamily="18" charset="0"/>
                <a:cs typeface="Times New Roman" panose="02020603050405020304" pitchFamily="18" charset="0"/>
              </a:rPr>
              <a:t>hypoglycemia</a:t>
            </a:r>
            <a:r>
              <a:rPr lang="en-US" sz="4000" b="1" dirty="0">
                <a:solidFill>
                  <a:srgbClr val="232323"/>
                </a:solidFill>
                <a:latin typeface="Times New Roman" panose="02020603050405020304" pitchFamily="18" charset="0"/>
                <a:cs typeface="Times New Roman" panose="02020603050405020304" pitchFamily="18" charset="0"/>
              </a:rPr>
              <a:t> </a:t>
            </a:r>
            <a:r>
              <a:rPr lang="en-US" sz="4000" dirty="0">
                <a:solidFill>
                  <a:srgbClr val="232323"/>
                </a:solidFill>
                <a:latin typeface="Times New Roman" panose="02020603050405020304" pitchFamily="18" charset="0"/>
                <a:cs typeface="Times New Roman" panose="02020603050405020304" pitchFamily="18" charset="0"/>
              </a:rPr>
              <a:t>(caution if hypoglycemic </a:t>
            </a:r>
            <a:r>
              <a:rPr lang="en-US" sz="4000" dirty="0" err="1">
                <a:solidFill>
                  <a:srgbClr val="232323"/>
                </a:solidFill>
                <a:latin typeface="Times New Roman" panose="02020603050405020304" pitchFamily="18" charset="0"/>
                <a:cs typeface="Times New Roman" panose="02020603050405020304" pitchFamily="18" charset="0"/>
              </a:rPr>
              <a:t>Rxs</a:t>
            </a:r>
            <a:r>
              <a:rPr lang="en-US" sz="4000" dirty="0">
                <a:solidFill>
                  <a:srgbClr val="232323"/>
                </a:solidFill>
                <a:latin typeface="Times New Roman" panose="02020603050405020304" pitchFamily="18" charset="0"/>
                <a:cs typeface="Times New Roman" panose="02020603050405020304" pitchFamily="18" charset="0"/>
              </a:rPr>
              <a:t> specially insulin and SU)</a:t>
            </a:r>
          </a:p>
          <a:p>
            <a:pPr marL="457200" lvl="1" indent="0">
              <a:buNone/>
            </a:pPr>
            <a:endParaRPr lang="en-US" sz="4000" dirty="0">
              <a:solidFill>
                <a:srgbClr val="232323"/>
              </a:solidFill>
              <a:latin typeface="Times New Roman" panose="02020603050405020304" pitchFamily="18" charset="0"/>
              <a:cs typeface="Times New Roman" panose="02020603050405020304" pitchFamily="18" charset="0"/>
            </a:endParaRPr>
          </a:p>
          <a:p>
            <a:pPr marL="0" indent="0">
              <a:buNone/>
            </a:pPr>
            <a:r>
              <a:rPr lang="en-US" sz="4000" dirty="0">
                <a:solidFill>
                  <a:srgbClr val="232323"/>
                </a:solidFill>
                <a:latin typeface="Times New Roman" panose="02020603050405020304" pitchFamily="18" charset="0"/>
                <a:cs typeface="Times New Roman" panose="02020603050405020304" pitchFamily="18" charset="0"/>
              </a:rPr>
              <a:t>DDI:</a:t>
            </a:r>
          </a:p>
          <a:p>
            <a:pPr lvl="1"/>
            <a:r>
              <a:rPr lang="en-US" sz="4000" i="0" dirty="0">
                <a:solidFill>
                  <a:srgbClr val="232323"/>
                </a:solidFill>
                <a:effectLst/>
                <a:latin typeface="Times New Roman" panose="02020603050405020304" pitchFamily="18" charset="0"/>
                <a:cs typeface="Times New Roman" panose="02020603050405020304" pitchFamily="18" charset="0"/>
              </a:rPr>
              <a:t>Chelation: </a:t>
            </a:r>
            <a:r>
              <a:rPr lang="en-US" sz="4000" i="0" dirty="0" err="1">
                <a:solidFill>
                  <a:srgbClr val="232323"/>
                </a:solidFill>
                <a:effectLst/>
                <a:latin typeface="Times New Roman" panose="02020603050405020304" pitchFamily="18" charset="0"/>
                <a:cs typeface="Times New Roman" panose="02020603050405020304" pitchFamily="18" charset="0"/>
              </a:rPr>
              <a:t>Rxs</a:t>
            </a:r>
            <a:r>
              <a:rPr lang="en-US" sz="4000" i="0" dirty="0">
                <a:solidFill>
                  <a:srgbClr val="232323"/>
                </a:solidFill>
                <a:effectLst/>
                <a:latin typeface="Times New Roman" panose="02020603050405020304" pitchFamily="18" charset="0"/>
                <a:cs typeface="Times New Roman" panose="02020603050405020304" pitchFamily="18" charset="0"/>
              </a:rPr>
              <a:t> containing magnesium, aluminum, sucralfate, metal cations (</a:t>
            </a:r>
            <a:r>
              <a:rPr lang="en-US" sz="4000" i="0" dirty="0" err="1">
                <a:solidFill>
                  <a:srgbClr val="232323"/>
                </a:solidFill>
                <a:effectLst/>
                <a:latin typeface="Times New Roman" panose="02020603050405020304" pitchFamily="18" charset="0"/>
                <a:cs typeface="Times New Roman" panose="02020603050405020304" pitchFamily="18" charset="0"/>
              </a:rPr>
              <a:t>eg</a:t>
            </a:r>
            <a:r>
              <a:rPr lang="en-US" sz="4000" i="0" dirty="0">
                <a:solidFill>
                  <a:srgbClr val="232323"/>
                </a:solidFill>
                <a:effectLst/>
                <a:latin typeface="Times New Roman" panose="02020603050405020304" pitchFamily="18" charset="0"/>
                <a:cs typeface="Times New Roman" panose="02020603050405020304" pitchFamily="18" charset="0"/>
              </a:rPr>
              <a:t>, iron), zinc (</a:t>
            </a:r>
            <a:r>
              <a:rPr lang="en-US" sz="4000" dirty="0">
                <a:solidFill>
                  <a:srgbClr val="232323"/>
                </a:solidFill>
                <a:latin typeface="Times New Roman" panose="02020603050405020304" pitchFamily="18" charset="0"/>
                <a:cs typeface="Times New Roman" panose="02020603050405020304" pitchFamily="18" charset="0"/>
              </a:rPr>
              <a:t>r</a:t>
            </a:r>
            <a:r>
              <a:rPr lang="en-US" sz="4000" i="0" dirty="0">
                <a:solidFill>
                  <a:srgbClr val="232323"/>
                </a:solidFill>
                <a:effectLst/>
                <a:latin typeface="Times New Roman" panose="02020603050405020304" pitchFamily="18" charset="0"/>
                <a:cs typeface="Times New Roman" panose="02020603050405020304" pitchFamily="18" charset="0"/>
              </a:rPr>
              <a:t>ecommendations vary by FQ)</a:t>
            </a:r>
          </a:p>
          <a:p>
            <a:pPr lvl="1"/>
            <a:r>
              <a:rPr lang="en-US" sz="4000" dirty="0">
                <a:solidFill>
                  <a:srgbClr val="232323"/>
                </a:solidFill>
                <a:latin typeface="Times New Roman" panose="02020603050405020304" pitchFamily="18" charset="0"/>
                <a:cs typeface="Times New Roman" panose="02020603050405020304" pitchFamily="18" charset="0"/>
              </a:rPr>
              <a:t>Theophylline: increase theophylline toxicity</a:t>
            </a:r>
          </a:p>
          <a:p>
            <a:pPr lvl="1"/>
            <a:r>
              <a:rPr lang="en-US" sz="4000" dirty="0">
                <a:solidFill>
                  <a:srgbClr val="FF0000"/>
                </a:solidFill>
                <a:latin typeface="Times New Roman" panose="02020603050405020304" pitchFamily="18" charset="0"/>
                <a:cs typeface="Times New Roman" panose="02020603050405020304" pitchFamily="18" charset="0"/>
              </a:rPr>
              <a:t>Warfarin: increased risk of bleeding</a:t>
            </a:r>
            <a:endParaRPr lang="en-US" dirty="0">
              <a:solidFill>
                <a:srgbClr val="FF0000"/>
              </a:solidFill>
            </a:endParaRPr>
          </a:p>
        </p:txBody>
      </p:sp>
    </p:spTree>
    <p:extLst>
      <p:ext uri="{BB962C8B-B14F-4D97-AF65-F5344CB8AC3E}">
        <p14:creationId xmlns:p14="http://schemas.microsoft.com/office/powerpoint/2010/main" val="24350135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B921-2EC6-B4E1-E5B9-930A1F99C9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Tinea versicolor</a:t>
            </a:r>
          </a:p>
        </p:txBody>
      </p:sp>
      <p:sp>
        <p:nvSpPr>
          <p:cNvPr id="3" name="Content Placeholder 2">
            <a:extLst>
              <a:ext uri="{FF2B5EF4-FFF2-40B4-BE49-F238E27FC236}">
                <a16:creationId xmlns:a16="http://schemas.microsoft.com/office/drawing/2014/main" id="{809A30C8-44CB-5B06-FDB6-2BD925C30F85}"/>
              </a:ext>
            </a:extLst>
          </p:cNvPr>
          <p:cNvSpPr>
            <a:spLocks noGrp="1"/>
          </p:cNvSpPr>
          <p:nvPr>
            <p:ph idx="1"/>
          </p:nvPr>
        </p:nvSpPr>
        <p:spPr/>
        <p:txBody>
          <a:bodyPr>
            <a:normAutofit/>
          </a:bodyPr>
          <a:lstStyle/>
          <a:p>
            <a:r>
              <a:rPr lang="en-US" sz="2600" dirty="0" err="1">
                <a:latin typeface="Times New Roman" panose="02020603050405020304" pitchFamily="18" charset="0"/>
                <a:cs typeface="Times New Roman" panose="02020603050405020304" pitchFamily="18" charset="0"/>
              </a:rPr>
              <a:t>Nondermatophytic</a:t>
            </a:r>
            <a:r>
              <a:rPr lang="en-US" sz="2600" dirty="0">
                <a:latin typeface="Times New Roman" panose="02020603050405020304" pitchFamily="18" charset="0"/>
                <a:cs typeface="Times New Roman" panose="02020603050405020304" pitchFamily="18" charset="0"/>
              </a:rPr>
              <a:t> (Malassezia furfur)</a:t>
            </a:r>
          </a:p>
          <a:p>
            <a:r>
              <a:rPr lang="en-US" sz="2600" dirty="0">
                <a:latin typeface="Times New Roman" panose="02020603050405020304" pitchFamily="18" charset="0"/>
                <a:cs typeface="Times New Roman" panose="02020603050405020304" pitchFamily="18" charset="0"/>
              </a:rPr>
              <a:t>Pigmentation/discoloration may take months to improve after effective Tx</a:t>
            </a:r>
          </a:p>
          <a:p>
            <a:r>
              <a:rPr lang="en-US" sz="2600" dirty="0">
                <a:latin typeface="Times New Roman" panose="02020603050405020304" pitchFamily="18" charset="0"/>
                <a:cs typeface="Times New Roman" panose="02020603050405020304" pitchFamily="18" charset="0"/>
              </a:rPr>
              <a:t>Topical Tx is first choice for limited disease and is usually effective </a:t>
            </a:r>
          </a:p>
          <a:p>
            <a:pPr lvl="1"/>
            <a:r>
              <a:rPr lang="en-US" sz="2200" dirty="0">
                <a:latin typeface="Times New Roman" panose="02020603050405020304" pitchFamily="18" charset="0"/>
                <a:cs typeface="Times New Roman" panose="02020603050405020304" pitchFamily="18" charset="0"/>
              </a:rPr>
              <a:t>Selenium sulfide lotion daily for 1 week (leave for 10 minutes)</a:t>
            </a:r>
          </a:p>
          <a:p>
            <a:pPr lvl="1"/>
            <a:r>
              <a:rPr lang="en-US" sz="2200" dirty="0">
                <a:latin typeface="Times New Roman" panose="02020603050405020304" pitchFamily="18" charset="0"/>
                <a:cs typeface="Times New Roman" panose="02020603050405020304" pitchFamily="18" charset="0"/>
              </a:rPr>
              <a:t>Ketoconazole cream or shampoo used as body wash (leave for 5 minutes)  daily for 2 weeks</a:t>
            </a:r>
          </a:p>
          <a:p>
            <a:pPr lvl="1"/>
            <a:r>
              <a:rPr lang="en-US" sz="2200" dirty="0">
                <a:latin typeface="Times New Roman" panose="02020603050405020304" pitchFamily="18" charset="0"/>
                <a:cs typeface="Times New Roman" panose="02020603050405020304" pitchFamily="18" charset="0"/>
              </a:rPr>
              <a:t>Clotrimazole or miconazole for 2-4 weeks</a:t>
            </a:r>
          </a:p>
          <a:p>
            <a:pPr lvl="1"/>
            <a:r>
              <a:rPr lang="en-US" sz="2200" dirty="0">
                <a:latin typeface="Times New Roman" panose="02020603050405020304" pitchFamily="18" charset="0"/>
                <a:cs typeface="Times New Roman" panose="02020603050405020304" pitchFamily="18" charset="0"/>
              </a:rPr>
              <a:t>Ciclopirox 1% cream for 2 weeks</a:t>
            </a:r>
          </a:p>
          <a:p>
            <a:pPr lvl="1"/>
            <a:r>
              <a:rPr lang="en-US" sz="2200" dirty="0">
                <a:latin typeface="Times New Roman" panose="02020603050405020304" pitchFamily="18" charset="0"/>
                <a:cs typeface="Times New Roman" panose="02020603050405020304" pitchFamily="18" charset="0"/>
              </a:rPr>
              <a:t>Topical terbinafine for 1 week</a:t>
            </a:r>
          </a:p>
          <a:p>
            <a:pPr lvl="1"/>
            <a:r>
              <a:rPr lang="en-US" sz="2200" b="0" i="0" dirty="0">
                <a:solidFill>
                  <a:srgbClr val="232323"/>
                </a:solidFill>
                <a:effectLst/>
                <a:latin typeface="Times New Roman" panose="02020603050405020304" pitchFamily="18" charset="0"/>
                <a:cs typeface="Times New Roman" panose="02020603050405020304" pitchFamily="18" charset="0"/>
              </a:rPr>
              <a:t>Zinc </a:t>
            </a:r>
            <a:r>
              <a:rPr lang="en-US" sz="2200" b="0" i="0" dirty="0" err="1">
                <a:solidFill>
                  <a:srgbClr val="232323"/>
                </a:solidFill>
                <a:effectLst/>
                <a:latin typeface="Times New Roman" panose="02020603050405020304" pitchFamily="18" charset="0"/>
                <a:cs typeface="Times New Roman" panose="02020603050405020304" pitchFamily="18" charset="0"/>
              </a:rPr>
              <a:t>pyrithione</a:t>
            </a:r>
            <a:r>
              <a:rPr lang="en-US" sz="2200" b="0" i="0" dirty="0">
                <a:solidFill>
                  <a:srgbClr val="232323"/>
                </a:solidFill>
                <a:effectLst/>
                <a:latin typeface="Times New Roman" panose="02020603050405020304" pitchFamily="18" charset="0"/>
                <a:cs typeface="Times New Roman" panose="02020603050405020304" pitchFamily="18" charset="0"/>
              </a:rPr>
              <a:t> 1% shampoo reasonable alternative but may require a longer Tx duration</a:t>
            </a:r>
            <a:endParaRPr lang="en-US" sz="2200" dirty="0">
              <a:latin typeface="Times New Roman" panose="02020603050405020304" pitchFamily="18" charset="0"/>
              <a:cs typeface="Times New Roman" panose="02020603050405020304" pitchFamily="18" charset="0"/>
            </a:endParaRPr>
          </a:p>
          <a:p>
            <a:pPr lvl="1"/>
            <a:endParaRPr lang="en-US" dirty="0"/>
          </a:p>
          <a:p>
            <a:pPr lvl="1"/>
            <a:endParaRPr lang="en-US" dirty="0"/>
          </a:p>
        </p:txBody>
      </p:sp>
    </p:spTree>
    <p:extLst>
      <p:ext uri="{BB962C8B-B14F-4D97-AF65-F5344CB8AC3E}">
        <p14:creationId xmlns:p14="http://schemas.microsoft.com/office/powerpoint/2010/main" val="3786307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B921-2EC6-B4E1-E5B9-930A1F99C9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Tinea versicolor</a:t>
            </a:r>
          </a:p>
        </p:txBody>
      </p:sp>
      <p:sp>
        <p:nvSpPr>
          <p:cNvPr id="3" name="Content Placeholder 2">
            <a:extLst>
              <a:ext uri="{FF2B5EF4-FFF2-40B4-BE49-F238E27FC236}">
                <a16:creationId xmlns:a16="http://schemas.microsoft.com/office/drawing/2014/main" id="{809A30C8-44CB-5B06-FDB6-2BD925C30F85}"/>
              </a:ext>
            </a:extLst>
          </p:cNvPr>
          <p:cNvSpPr>
            <a:spLocks noGrp="1"/>
          </p:cNvSpPr>
          <p:nvPr>
            <p:ph idx="1"/>
          </p:nvPr>
        </p:nvSpPr>
        <p:spPr/>
        <p:txBody>
          <a:bodyPr>
            <a:normAutofit/>
          </a:bodyPr>
          <a:lstStyle/>
          <a:p>
            <a:pPr marL="457200" lvl="1" indent="0">
              <a:buNone/>
            </a:pPr>
            <a:r>
              <a:rPr lang="en-US" sz="2600" dirty="0">
                <a:latin typeface="Times New Roman" panose="02020603050405020304" pitchFamily="18" charset="0"/>
                <a:cs typeface="Times New Roman" panose="02020603050405020304" pitchFamily="18" charset="0"/>
              </a:rPr>
              <a:t>Systemic Tx can be considered for extensive and recalcitrant disease (non-responders)</a:t>
            </a:r>
          </a:p>
          <a:p>
            <a:pPr lvl="1"/>
            <a:r>
              <a:rPr lang="en-US" sz="2200" dirty="0">
                <a:latin typeface="Times New Roman" panose="02020603050405020304" pitchFamily="18" charset="0"/>
                <a:cs typeface="Times New Roman" panose="02020603050405020304" pitchFamily="18" charset="0"/>
              </a:rPr>
              <a:t>Fluconazole once weekly for 2 weeks</a:t>
            </a:r>
          </a:p>
          <a:p>
            <a:pPr lvl="1"/>
            <a:r>
              <a:rPr lang="en-US" sz="2200" dirty="0">
                <a:latin typeface="Times New Roman" panose="02020603050405020304" pitchFamily="18" charset="0"/>
                <a:cs typeface="Times New Roman" panose="02020603050405020304" pitchFamily="18" charset="0"/>
              </a:rPr>
              <a:t>Itraconazole daily for 7 days</a:t>
            </a:r>
          </a:p>
          <a:p>
            <a:pPr marL="457200" lvl="1" indent="0">
              <a:buNone/>
            </a:pPr>
            <a:endParaRPr lang="en-US" b="0" i="0" dirty="0">
              <a:solidFill>
                <a:srgbClr val="232323"/>
              </a:solidFill>
              <a:effectLst/>
              <a:latin typeface="Times New Roman" panose="02020603050405020304" pitchFamily="18" charset="0"/>
              <a:cs typeface="Times New Roman" panose="02020603050405020304" pitchFamily="18" charset="0"/>
            </a:endParaRPr>
          </a:p>
          <a:p>
            <a:pPr marL="457200" lvl="1" indent="0">
              <a:buNone/>
            </a:pPr>
            <a:r>
              <a:rPr lang="en-US" sz="2600" b="0" i="0" dirty="0">
                <a:solidFill>
                  <a:srgbClr val="232323"/>
                </a:solidFill>
                <a:effectLst/>
                <a:latin typeface="Times New Roman" panose="02020603050405020304" pitchFamily="18" charset="0"/>
                <a:cs typeface="Times New Roman" panose="02020603050405020304" pitchFamily="18" charset="0"/>
              </a:rPr>
              <a:t>Oral terbinafine and oral griseofulvin </a:t>
            </a:r>
            <a:r>
              <a:rPr lang="en-US" sz="2600" b="1" i="0" dirty="0">
                <a:solidFill>
                  <a:srgbClr val="232323"/>
                </a:solidFill>
                <a:effectLst/>
                <a:latin typeface="Times New Roman" panose="02020603050405020304" pitchFamily="18" charset="0"/>
                <a:cs typeface="Times New Roman" panose="02020603050405020304" pitchFamily="18" charset="0"/>
              </a:rPr>
              <a:t>are not </a:t>
            </a:r>
            <a:r>
              <a:rPr lang="en-US" sz="2600" b="0" i="0" dirty="0">
                <a:solidFill>
                  <a:srgbClr val="232323"/>
                </a:solidFill>
                <a:effectLst/>
                <a:latin typeface="Times New Roman" panose="02020603050405020304" pitchFamily="18" charset="0"/>
                <a:cs typeface="Times New Roman" panose="02020603050405020304" pitchFamily="18" charset="0"/>
              </a:rPr>
              <a:t>considered effective treatments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693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B921-2EC6-B4E1-E5B9-930A1F99C9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Tinea versicolor</a:t>
            </a:r>
          </a:p>
        </p:txBody>
      </p:sp>
      <p:sp>
        <p:nvSpPr>
          <p:cNvPr id="3" name="Content Placeholder 2">
            <a:extLst>
              <a:ext uri="{FF2B5EF4-FFF2-40B4-BE49-F238E27FC236}">
                <a16:creationId xmlns:a16="http://schemas.microsoft.com/office/drawing/2014/main" id="{809A30C8-44CB-5B06-FDB6-2BD925C30F8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Ketoconazole shampoo and selenium sulfide shampoo can be used weekly for maintenance, or monthly for prophylaxis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Itraconazole once monthly during warmer months of the year can reduce recurrences</a:t>
            </a:r>
          </a:p>
        </p:txBody>
      </p:sp>
    </p:spTree>
    <p:extLst>
      <p:ext uri="{BB962C8B-B14F-4D97-AF65-F5344CB8AC3E}">
        <p14:creationId xmlns:p14="http://schemas.microsoft.com/office/powerpoint/2010/main" val="156970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400" b="0" dirty="0">
                <a:latin typeface="Times New Roman" panose="02020603050405020304" pitchFamily="18" charset="0"/>
                <a:cs typeface="Times New Roman" panose="02020603050405020304" pitchFamily="18" charset="0"/>
              </a:rPr>
              <a:t>Tinea pedis (athlete’s foot):</a:t>
            </a:r>
            <a:endParaRPr lang="en-US" sz="42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a:bodyPr>
          <a:lstStyle/>
          <a:p>
            <a:r>
              <a:rPr lang="en-US" sz="2400" dirty="0">
                <a:latin typeface="Times New Roman" panose="02020603050405020304" pitchFamily="18" charset="0"/>
                <a:cs typeface="Times New Roman" panose="02020603050405020304" pitchFamily="18" charset="0"/>
              </a:rPr>
              <a:t>O</a:t>
            </a:r>
            <a:r>
              <a:rPr lang="en-US" sz="2400" b="0" dirty="0">
                <a:latin typeface="Times New Roman" panose="02020603050405020304" pitchFamily="18" charset="0"/>
                <a:cs typeface="Times New Roman" panose="02020603050405020304" pitchFamily="18" charset="0"/>
              </a:rPr>
              <a:t>ften recurrent or chronic in nature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O</a:t>
            </a:r>
            <a:r>
              <a:rPr lang="en-US" sz="2400" b="0" dirty="0">
                <a:latin typeface="Times New Roman" panose="02020603050405020304" pitchFamily="18" charset="0"/>
                <a:cs typeface="Times New Roman" panose="02020603050405020304" pitchFamily="18" charset="0"/>
              </a:rPr>
              <a:t>ften simultaneous tinea cruris or onychomycosis</a:t>
            </a:r>
            <a:endParaRPr lang="en-US" sz="240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Often may obtain control but not completely cure</a:t>
            </a:r>
          </a:p>
          <a:p>
            <a:r>
              <a:rPr lang="en-US" sz="2400" dirty="0">
                <a:solidFill>
                  <a:srgbClr val="FF0000"/>
                </a:solidFill>
                <a:latin typeface="Times New Roman" panose="02020603050405020304" pitchFamily="18" charset="0"/>
                <a:cs typeface="Times New Roman" panose="02020603050405020304" pitchFamily="18" charset="0"/>
              </a:rPr>
              <a:t>Treat tinea pedis in all immunocompromised or DM pts due to increase risk of SSTI (from breakdown of skin barrier).</a:t>
            </a:r>
          </a:p>
          <a:p>
            <a:r>
              <a:rPr lang="en-US" sz="2400" dirty="0">
                <a:latin typeface="Times New Roman" panose="02020603050405020304" pitchFamily="18" charset="0"/>
                <a:cs typeface="Times New Roman" panose="02020603050405020304" pitchFamily="18" charset="0"/>
              </a:rPr>
              <a:t>If tinea pedis occurs in presence of onychomycosis, in can recur unless onychomycosis is treated.</a:t>
            </a:r>
            <a:endParaRPr lang="en-US" sz="2400" b="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Usual duration of topical Tx: 4 weeks (one week after clinical resolution)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Topical a</a:t>
            </a:r>
            <a:r>
              <a:rPr lang="en-US" sz="2400" b="0" dirty="0">
                <a:latin typeface="Times New Roman" panose="02020603050405020304" pitchFamily="18" charset="0"/>
                <a:cs typeface="Times New Roman" panose="02020603050405020304" pitchFamily="18" charset="0"/>
              </a:rPr>
              <a:t>llylamines (e.g. terbinafine) slightly more effective than topical azoles</a:t>
            </a:r>
          </a:p>
          <a:p>
            <a:r>
              <a:rPr lang="en-US" sz="2400" dirty="0">
                <a:latin typeface="Times New Roman" panose="02020603050405020304" pitchFamily="18" charset="0"/>
                <a:cs typeface="Times New Roman" panose="02020603050405020304" pitchFamily="18" charset="0"/>
              </a:rPr>
              <a:t>Oral Tx indicated for extensive infections, disease refractory to topical Tx, immunocompromised patients and may be considered for chronic disease</a:t>
            </a:r>
          </a:p>
          <a:p>
            <a:endParaRPr lang="en-US" sz="2400" b="0" dirty="0">
              <a:latin typeface="Times New Roman" panose="02020603050405020304" pitchFamily="18" charset="0"/>
              <a:cs typeface="Times New Roman" panose="02020603050405020304" pitchFamily="18" charset="0"/>
            </a:endParaRPr>
          </a:p>
          <a:p>
            <a:endParaRPr lang="en-US" sz="2400" b="0" dirty="0">
              <a:latin typeface="Times New Roman" panose="02020603050405020304" pitchFamily="18" charset="0"/>
              <a:cs typeface="Times New Roman" panose="02020603050405020304" pitchFamily="18"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63260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400" b="0" dirty="0">
                <a:latin typeface="Times New Roman" panose="02020603050405020304" pitchFamily="18" charset="0"/>
                <a:cs typeface="Times New Roman" panose="02020603050405020304" pitchFamily="18" charset="0"/>
              </a:rPr>
              <a:t>Tinea pedis (athlete’s foot):</a:t>
            </a:r>
            <a:endParaRPr lang="en-US" sz="42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a:bodyPr>
          <a:lstStyle/>
          <a:p>
            <a:r>
              <a:rPr lang="en-US" sz="2400" dirty="0">
                <a:latin typeface="Times New Roman" panose="02020603050405020304" pitchFamily="18" charset="0"/>
                <a:cs typeface="Times New Roman" panose="02020603050405020304" pitchFamily="18" charset="0"/>
              </a:rPr>
              <a:t>Topical Tx:</a:t>
            </a:r>
          </a:p>
          <a:p>
            <a:pPr lvl="1"/>
            <a:r>
              <a:rPr lang="en-US" sz="2000" dirty="0">
                <a:latin typeface="Times New Roman" panose="02020603050405020304" pitchFamily="18" charset="0"/>
                <a:cs typeface="Times New Roman" panose="02020603050405020304" pitchFamily="18" charset="0"/>
              </a:rPr>
              <a:t>terbinafine</a:t>
            </a:r>
          </a:p>
          <a:p>
            <a:pPr lvl="1"/>
            <a:r>
              <a:rPr lang="en-US" sz="2000" dirty="0">
                <a:latin typeface="Times New Roman" panose="02020603050405020304" pitchFamily="18" charset="0"/>
                <a:cs typeface="Times New Roman" panose="02020603050405020304" pitchFamily="18" charset="0"/>
              </a:rPr>
              <a:t>topical azoles (e.g. econazole, miconazole, clotrimazole, ketoconazole)</a:t>
            </a:r>
          </a:p>
          <a:p>
            <a:pPr lvl="1"/>
            <a:r>
              <a:rPr lang="en-US" sz="2000" dirty="0">
                <a:latin typeface="Times New Roman" panose="02020603050405020304" pitchFamily="18" charset="0"/>
                <a:cs typeface="Times New Roman" panose="02020603050405020304" pitchFamily="18" charset="0"/>
              </a:rPr>
              <a:t>ciclopirox gel/cream 0.77%</a:t>
            </a:r>
          </a:p>
          <a:p>
            <a:pPr lvl="1"/>
            <a:r>
              <a:rPr lang="en-US" sz="2000" dirty="0">
                <a:latin typeface="Times New Roman" panose="02020603050405020304" pitchFamily="18" charset="0"/>
                <a:cs typeface="Times New Roman" panose="02020603050405020304" pitchFamily="18" charset="0"/>
              </a:rPr>
              <a:t>tolnaftate</a:t>
            </a:r>
          </a:p>
          <a:p>
            <a:pPr lvl="1"/>
            <a:r>
              <a:rPr lang="en-US" sz="2000" dirty="0">
                <a:latin typeface="Times New Roman" panose="02020603050405020304" pitchFamily="18" charset="0"/>
                <a:cs typeface="Times New Roman" panose="02020603050405020304" pitchFamily="18" charset="0"/>
              </a:rPr>
              <a:t>butenafine</a:t>
            </a:r>
          </a:p>
          <a:p>
            <a:pPr marL="457200" lvl="1" indent="0">
              <a:buNone/>
            </a:pPr>
            <a:endParaRPr lang="en-US" sz="2400" dirty="0">
              <a:latin typeface="Times New Roman" panose="02020603050405020304" pitchFamily="18" charset="0"/>
              <a:cs typeface="Times New Roman" panose="02020603050405020304" pitchFamily="18" charset="0"/>
            </a:endParaRPr>
          </a:p>
          <a:p>
            <a:r>
              <a:rPr lang="en-US" sz="2400" b="0" dirty="0">
                <a:latin typeface="Times New Roman" panose="02020603050405020304" pitchFamily="18" charset="0"/>
                <a:cs typeface="Times New Roman" panose="02020603050405020304" pitchFamily="18" charset="0"/>
              </a:rPr>
              <a:t>Systemic Tx:</a:t>
            </a:r>
          </a:p>
          <a:p>
            <a:pPr lvl="1"/>
            <a:r>
              <a:rPr lang="en-US" sz="2000" b="0" dirty="0">
                <a:latin typeface="Times New Roman" panose="02020603050405020304" pitchFamily="18" charset="0"/>
                <a:cs typeface="Times New Roman" panose="02020603050405020304" pitchFamily="18" charset="0"/>
              </a:rPr>
              <a:t>Itraconazole for 7 days (cure rate &gt; 90%, off-label)</a:t>
            </a:r>
          </a:p>
          <a:p>
            <a:pPr lvl="1"/>
            <a:r>
              <a:rPr lang="en-US" sz="2000" b="0" dirty="0">
                <a:latin typeface="Times New Roman" panose="02020603050405020304" pitchFamily="18" charset="0"/>
                <a:cs typeface="Times New Roman" panose="02020603050405020304" pitchFamily="18" charset="0"/>
              </a:rPr>
              <a:t>Fluconazole once weekly for 2-6 weeks (off</a:t>
            </a:r>
            <a:r>
              <a:rPr lang="en-US" sz="2000" dirty="0">
                <a:latin typeface="Times New Roman" panose="02020603050405020304" pitchFamily="18" charset="0"/>
                <a:cs typeface="Times New Roman" panose="02020603050405020304" pitchFamily="18" charset="0"/>
              </a:rPr>
              <a:t>-</a:t>
            </a:r>
            <a:r>
              <a:rPr lang="en-US" sz="2000" b="0" dirty="0">
                <a:latin typeface="Times New Roman" panose="02020603050405020304" pitchFamily="18" charset="0"/>
                <a:cs typeface="Times New Roman" panose="02020603050405020304" pitchFamily="18" charset="0"/>
              </a:rPr>
              <a:t> label)</a:t>
            </a:r>
          </a:p>
          <a:p>
            <a:pPr lvl="1"/>
            <a:r>
              <a:rPr lang="en-US" sz="2000" b="0" dirty="0">
                <a:latin typeface="Times New Roman" panose="02020603050405020304" pitchFamily="18" charset="0"/>
                <a:cs typeface="Times New Roman" panose="02020603050405020304" pitchFamily="18" charset="0"/>
              </a:rPr>
              <a:t>Terbinafine for 14 days (more effective than itraconazole, off-label)</a:t>
            </a:r>
          </a:p>
          <a:p>
            <a:pPr lvl="1"/>
            <a:r>
              <a:rPr lang="en-US" sz="2000" dirty="0">
                <a:latin typeface="Times New Roman" panose="02020603050405020304" pitchFamily="18" charset="0"/>
                <a:cs typeface="Times New Roman" panose="02020603050405020304" pitchFamily="18" charset="0"/>
              </a:rPr>
              <a:t>Griseofulvin daily for 4-8 weeks (second line)</a:t>
            </a:r>
            <a:endParaRPr lang="en-US" sz="2000" b="0" dirty="0">
              <a:latin typeface="Times New Roman" panose="02020603050405020304" pitchFamily="18" charset="0"/>
              <a:cs typeface="Times New Roman" panose="02020603050405020304" pitchFamily="18"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378366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276926-7942-7A42-22A5-1E353FB5FADB}"/>
              </a:ext>
            </a:extLst>
          </p:cNvPr>
          <p:cNvSpPr>
            <a:spLocks noGrp="1"/>
          </p:cNvSpPr>
          <p:nvPr>
            <p:ph type="title"/>
          </p:nvPr>
        </p:nvSpPr>
        <p:spPr>
          <a:xfrm>
            <a:off x="838200" y="365125"/>
            <a:ext cx="10515600" cy="1325563"/>
          </a:xfrm>
        </p:spPr>
        <p:txBody>
          <a:bodyPr>
            <a:normAutofit/>
          </a:bodyPr>
          <a:lstStyle/>
          <a:p>
            <a:r>
              <a:rPr lang="en-US" sz="4400" b="0" i="0" dirty="0">
                <a:effectLst/>
                <a:latin typeface="Times New Roman" panose="02020603050405020304" pitchFamily="18" charset="0"/>
                <a:cs typeface="Times New Roman" panose="02020603050405020304" pitchFamily="18" charset="0"/>
              </a:rPr>
              <a:t>Tinea </a:t>
            </a:r>
            <a:r>
              <a:rPr lang="en-US" sz="4400" b="0" i="0" dirty="0" err="1">
                <a:effectLst/>
                <a:latin typeface="Times New Roman" panose="02020603050405020304" pitchFamily="18" charset="0"/>
                <a:cs typeface="Times New Roman" panose="02020603050405020304" pitchFamily="18" charset="0"/>
              </a:rPr>
              <a:t>unguium</a:t>
            </a:r>
            <a:r>
              <a:rPr lang="en-US" sz="4400" b="0" i="0" dirty="0">
                <a:effectLst/>
                <a:latin typeface="Times New Roman" panose="02020603050405020304" pitchFamily="18" charset="0"/>
                <a:cs typeface="Times New Roman" panose="02020603050405020304" pitchFamily="18" charset="0"/>
              </a:rPr>
              <a:t> (</a:t>
            </a:r>
            <a:r>
              <a:rPr lang="en-US" sz="4400" b="0" dirty="0">
                <a:latin typeface="Times New Roman" panose="02020603050405020304" pitchFamily="18" charset="0"/>
                <a:cs typeface="Times New Roman" panose="02020603050405020304" pitchFamily="18" charset="0"/>
              </a:rPr>
              <a:t>onychomycosis)</a:t>
            </a:r>
            <a:endParaRPr lang="en-US"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CA542D-8FC8-87CD-8857-3C5B1DA0F13D}"/>
              </a:ext>
            </a:extLst>
          </p:cNvPr>
          <p:cNvSpPr>
            <a:spLocks noGrp="1"/>
          </p:cNvSpPr>
          <p:nvPr>
            <p:ph idx="1"/>
          </p:nvPr>
        </p:nvSpPr>
        <p:spPr>
          <a:xfrm>
            <a:off x="838200" y="1929384"/>
            <a:ext cx="10942122" cy="4910328"/>
          </a:xfrm>
        </p:spPr>
        <p:txBody>
          <a:bodyPr>
            <a:normAutofit fontScale="92500" lnSpcReduction="10000"/>
          </a:bodyPr>
          <a:lstStyle/>
          <a:p>
            <a:pPr marL="0" indent="0" algn="l">
              <a:buNone/>
            </a:pPr>
            <a:r>
              <a:rPr lang="en-US" sz="2600" b="0" i="0" dirty="0">
                <a:solidFill>
                  <a:srgbClr val="232323"/>
                </a:solidFill>
                <a:effectLst/>
                <a:latin typeface="Times New Roman" panose="02020603050405020304" pitchFamily="18" charset="0"/>
                <a:cs typeface="Times New Roman" panose="02020603050405020304" pitchFamily="18" charset="0"/>
              </a:rPr>
              <a:t>Treatment of onychomycosis is not mandatory in all patients (often optional in older adults). Consider treating onychomycosis in:</a:t>
            </a:r>
          </a:p>
          <a:p>
            <a:pPr algn="l"/>
            <a:r>
              <a:rPr lang="en-US" sz="2400" b="0" i="0" dirty="0">
                <a:solidFill>
                  <a:srgbClr val="232323"/>
                </a:solidFill>
                <a:effectLst/>
                <a:latin typeface="Times New Roman" panose="02020603050405020304" pitchFamily="18" charset="0"/>
                <a:cs typeface="Times New Roman" panose="02020603050405020304" pitchFamily="18" charset="0"/>
              </a:rPr>
              <a:t>Patients with a history of cellulitis of the lower extremity, especially if repeated, who have ipsilateral toenail onychomycosis</a:t>
            </a:r>
          </a:p>
          <a:p>
            <a:pPr algn="l"/>
            <a:endParaRPr lang="en-US" sz="2400" b="0" i="0" dirty="0">
              <a:solidFill>
                <a:srgbClr val="232323"/>
              </a:solidFill>
              <a:effectLst/>
              <a:latin typeface="Times New Roman" panose="02020603050405020304" pitchFamily="18" charset="0"/>
              <a:cs typeface="Times New Roman" panose="02020603050405020304" pitchFamily="18" charset="0"/>
            </a:endParaRPr>
          </a:p>
          <a:p>
            <a:pPr algn="l"/>
            <a:r>
              <a:rPr lang="en-US" sz="2400" b="0" i="0" dirty="0">
                <a:solidFill>
                  <a:srgbClr val="232323"/>
                </a:solidFill>
                <a:effectLst/>
                <a:latin typeface="Times New Roman" panose="02020603050405020304" pitchFamily="18" charset="0"/>
                <a:cs typeface="Times New Roman" panose="02020603050405020304" pitchFamily="18" charset="0"/>
              </a:rPr>
              <a:t>Patients with diabetes and toenail onychomycosis who have additional risk factors for cellulitis (</a:t>
            </a:r>
            <a:r>
              <a:rPr lang="en-US" sz="2400" b="0" i="0" dirty="0" err="1">
                <a:solidFill>
                  <a:srgbClr val="232323"/>
                </a:solidFill>
                <a:effectLst/>
                <a:latin typeface="Times New Roman" panose="02020603050405020304" pitchFamily="18" charset="0"/>
                <a:cs typeface="Times New Roman" panose="02020603050405020304" pitchFamily="18" charset="0"/>
              </a:rPr>
              <a:t>ie</a:t>
            </a:r>
            <a:r>
              <a:rPr lang="en-US" sz="2400" b="0" i="0" dirty="0">
                <a:solidFill>
                  <a:srgbClr val="232323"/>
                </a:solidFill>
                <a:effectLst/>
                <a:latin typeface="Times New Roman" panose="02020603050405020304" pitchFamily="18" charset="0"/>
                <a:cs typeface="Times New Roman" panose="02020603050405020304" pitchFamily="18" charset="0"/>
              </a:rPr>
              <a:t>, prior cellulitis, venous insufficiency, edema) </a:t>
            </a:r>
          </a:p>
          <a:p>
            <a:pPr algn="l"/>
            <a:endParaRPr lang="en-US" sz="2400" b="0" i="0" dirty="0">
              <a:solidFill>
                <a:srgbClr val="232323"/>
              </a:solidFill>
              <a:effectLst/>
              <a:latin typeface="Times New Roman" panose="02020603050405020304" pitchFamily="18" charset="0"/>
              <a:cs typeface="Times New Roman" panose="02020603050405020304" pitchFamily="18" charset="0"/>
            </a:endParaRPr>
          </a:p>
          <a:p>
            <a:pPr algn="l"/>
            <a:r>
              <a:rPr lang="en-US" sz="2400" b="0" i="0" dirty="0">
                <a:solidFill>
                  <a:srgbClr val="232323"/>
                </a:solidFill>
                <a:effectLst/>
                <a:latin typeface="Times New Roman" panose="02020603050405020304" pitchFamily="18" charset="0"/>
                <a:cs typeface="Times New Roman" panose="02020603050405020304" pitchFamily="18" charset="0"/>
              </a:rPr>
              <a:t>Patients who are experiencing discomfort or pain associated with infected nails</a:t>
            </a:r>
          </a:p>
          <a:p>
            <a:pPr algn="l"/>
            <a:endParaRPr lang="en-US" sz="2400" b="0" i="0" dirty="0">
              <a:solidFill>
                <a:srgbClr val="232323"/>
              </a:solidFill>
              <a:effectLst/>
              <a:latin typeface="Times New Roman" panose="02020603050405020304" pitchFamily="18" charset="0"/>
              <a:cs typeface="Times New Roman" panose="02020603050405020304" pitchFamily="18" charset="0"/>
            </a:endParaRPr>
          </a:p>
          <a:p>
            <a:pPr algn="l"/>
            <a:r>
              <a:rPr lang="en-US" sz="2400" b="0" i="0" dirty="0">
                <a:solidFill>
                  <a:srgbClr val="232323"/>
                </a:solidFill>
                <a:effectLst/>
                <a:latin typeface="Times New Roman" panose="02020603050405020304" pitchFamily="18" charset="0"/>
                <a:cs typeface="Times New Roman" panose="02020603050405020304" pitchFamily="18" charset="0"/>
              </a:rPr>
              <a:t>Immunosuppressed patients</a:t>
            </a:r>
          </a:p>
          <a:p>
            <a:pPr algn="l"/>
            <a:endParaRPr lang="en-US" sz="2400" b="0" i="0" dirty="0">
              <a:solidFill>
                <a:srgbClr val="232323"/>
              </a:solidFill>
              <a:effectLst/>
              <a:latin typeface="Times New Roman" panose="02020603050405020304" pitchFamily="18" charset="0"/>
              <a:cs typeface="Times New Roman" panose="02020603050405020304" pitchFamily="18" charset="0"/>
            </a:endParaRPr>
          </a:p>
          <a:p>
            <a:pPr algn="l"/>
            <a:r>
              <a:rPr lang="en-US" sz="2400" b="0" i="0" dirty="0">
                <a:solidFill>
                  <a:srgbClr val="232323"/>
                </a:solidFill>
                <a:effectLst/>
                <a:latin typeface="Times New Roman" panose="02020603050405020304" pitchFamily="18" charset="0"/>
                <a:cs typeface="Times New Roman" panose="02020603050405020304" pitchFamily="18" charset="0"/>
              </a:rPr>
              <a:t>Patients who desire treatment for cosmetic reasons (usually young patients)</a:t>
            </a:r>
          </a:p>
          <a:p>
            <a:pPr lvl="1"/>
            <a:endParaRPr lang="en-US" sz="2000" b="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a:p>
            <a:pPr lvl="1"/>
            <a:endParaRPr lang="en-US" sz="2000" b="0" dirty="0">
              <a:latin typeface="Times New Roman" panose="02020603050405020304" pitchFamily="18" charset="0"/>
              <a:cs typeface="Times New Roman" panose="02020603050405020304" pitchFamily="18" charset="0"/>
            </a:endParaRPr>
          </a:p>
          <a:p>
            <a:pPr marL="0" indent="0">
              <a:buNone/>
            </a:pPr>
            <a:endParaRPr lang="en-US" sz="2200" dirty="0">
              <a:latin typeface="Noto Sans" panose="020B0502040504020204" pitchFamily="34" charset="0"/>
            </a:endParaRPr>
          </a:p>
        </p:txBody>
      </p:sp>
    </p:spTree>
    <p:extLst>
      <p:ext uri="{BB962C8B-B14F-4D97-AF65-F5344CB8AC3E}">
        <p14:creationId xmlns:p14="http://schemas.microsoft.com/office/powerpoint/2010/main" val="2374408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3368</TotalTime>
  <Words>6640</Words>
  <Application>Microsoft Office PowerPoint</Application>
  <PresentationFormat>Widescreen</PresentationFormat>
  <Paragraphs>835</Paragraphs>
  <Slides>64</Slides>
  <Notes>46</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Calibri Light</vt:lpstr>
      <vt:lpstr>Noto Sans</vt:lpstr>
      <vt:lpstr>Nunito Sans</vt:lpstr>
      <vt:lpstr>Open Sans</vt:lpstr>
      <vt:lpstr>Times New Roman</vt:lpstr>
      <vt:lpstr>Office Theme</vt:lpstr>
      <vt:lpstr>Skin and Soft Tissue  Infections in the  Elderly Population:  Pharmacologic Treatment</vt:lpstr>
      <vt:lpstr>Author disclosure: </vt:lpstr>
      <vt:lpstr>Objectives</vt:lpstr>
      <vt:lpstr>Treatment of Skin Fungal Infections</vt:lpstr>
      <vt:lpstr>Tinea (Dermatophytes infection)</vt:lpstr>
      <vt:lpstr>Tinea (Dermatophytes infection)</vt:lpstr>
      <vt:lpstr>Tinea pedis (athlete’s foot):</vt:lpstr>
      <vt:lpstr>Tinea pedis (athlete’s foot):</vt:lpstr>
      <vt:lpstr>Tinea unguium (onychomycosis)</vt:lpstr>
      <vt:lpstr>Tinea unguium (onychomycosis)</vt:lpstr>
      <vt:lpstr>Pulse vs Continuous Antifungal Tx</vt:lpstr>
      <vt:lpstr>Pulse vs Continuous Antifungal Tx</vt:lpstr>
      <vt:lpstr>Choosing Wisely Campaign Recommendation</vt:lpstr>
      <vt:lpstr>Tinea corporis (ringworm) and Tinea cruris (jock itch)  </vt:lpstr>
      <vt:lpstr>Other Tinea (Dermatophytes infection)</vt:lpstr>
      <vt:lpstr>Topical steroid use in Tinea</vt:lpstr>
      <vt:lpstr>Cutaneous candidiasis</vt:lpstr>
      <vt:lpstr>Cutaneous candidiasis</vt:lpstr>
      <vt:lpstr>Topical antifungals agents</vt:lpstr>
      <vt:lpstr>PowerPoint Presentation</vt:lpstr>
      <vt:lpstr>Pearls of systemic antifungals</vt:lpstr>
      <vt:lpstr>PowerPoint Presentation</vt:lpstr>
      <vt:lpstr>PowerPoint Presentation</vt:lpstr>
      <vt:lpstr>Treatment of Bacterial Skin and Soft Tissue Infections  (SSTI)</vt:lpstr>
      <vt:lpstr>SSTI</vt:lpstr>
      <vt:lpstr>Impetigo</vt:lpstr>
      <vt:lpstr>Impetigo</vt:lpstr>
      <vt:lpstr>Antibiotic Tx for Erysipelas</vt:lpstr>
      <vt:lpstr>Cellulitis w/o MRSA coverage (outpatient management)  MSSA and beta-hemolytic streptococci  coverage</vt:lpstr>
      <vt:lpstr>Indications for MRSA coverage </vt:lpstr>
      <vt:lpstr>MRSA Risk Factors</vt:lpstr>
      <vt:lpstr>MRSA Risk Factors</vt:lpstr>
      <vt:lpstr>Cellulitis w/ MRSA coverage  (outpatient management)</vt:lpstr>
      <vt:lpstr>PowerPoint Presentation</vt:lpstr>
      <vt:lpstr>Topical antibiotics </vt:lpstr>
      <vt:lpstr>Duration of antibiotic therapy for SSTI</vt:lpstr>
      <vt:lpstr>Skin abscesses (outpatient management)    Tx duration: 5 days (extension of antibiotic therapy up to 14 days may be warranted in the setting of severe infection, slow response to therapy, or immunosuppression. </vt:lpstr>
      <vt:lpstr>Choosing Wisely Canada (Emergency Medicine)</vt:lpstr>
      <vt:lpstr>UptoDate: Skin abscesses in adults; Treatment</vt:lpstr>
      <vt:lpstr>Newer alternative agents for SSTI</vt:lpstr>
      <vt:lpstr>PowerPoint Presentation</vt:lpstr>
      <vt:lpstr>PowerPoint Presentation</vt:lpstr>
      <vt:lpstr>Always remember to:</vt:lpstr>
      <vt:lpstr>Good to know… TMP/SMX </vt:lpstr>
      <vt:lpstr>Good to know… TMP/SMX </vt:lpstr>
      <vt:lpstr>Good to know… Doxycycline</vt:lpstr>
      <vt:lpstr>Good to know… Clindamycin</vt:lpstr>
      <vt:lpstr>Good to know… Dicloxacillin</vt:lpstr>
      <vt:lpstr>Good to know… Amoxicillin and Amoxicillin-clavulanate</vt:lpstr>
      <vt:lpstr>PowerPoint Presentation</vt:lpstr>
      <vt:lpstr>PowerPoint Presentation</vt:lpstr>
      <vt:lpstr>References</vt:lpstr>
      <vt:lpstr>PowerPoint Presentation</vt:lpstr>
      <vt:lpstr>PowerPoint Presentation</vt:lpstr>
      <vt:lpstr>Antibiotics that may induce clostridioides difficile diarrhea and colitis</vt:lpstr>
      <vt:lpstr>Cellulitis + Severe Sepsis or Immunocompromised</vt:lpstr>
      <vt:lpstr>Special clinical circumstances (not a complete list)</vt:lpstr>
      <vt:lpstr>Soft tissue infection associated with pressure ulcers</vt:lpstr>
      <vt:lpstr>Soft tissue infection associated with PU</vt:lpstr>
      <vt:lpstr>Good to know… Fluoroquinolone</vt:lpstr>
      <vt:lpstr>Good to know… Fluoroquinolone</vt:lpstr>
      <vt:lpstr>Tinea versicolor</vt:lpstr>
      <vt:lpstr>Tinea versicolor</vt:lpstr>
      <vt:lpstr>Tinea versicolor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 use in the elderly</dc:title>
  <dc:creator>Hernandez-Diaz,Isaul</dc:creator>
  <cp:lastModifiedBy>Hernandez-Diaz,Isaul</cp:lastModifiedBy>
  <cp:revision>140</cp:revision>
  <dcterms:created xsi:type="dcterms:W3CDTF">2023-07-11T20:28:46Z</dcterms:created>
  <dcterms:modified xsi:type="dcterms:W3CDTF">2024-03-06T03:58:38Z</dcterms:modified>
</cp:coreProperties>
</file>