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1" r:id="rId4"/>
    <p:sldId id="265" r:id="rId5"/>
    <p:sldId id="264" r:id="rId6"/>
    <p:sldId id="266" r:id="rId7"/>
    <p:sldId id="267" r:id="rId8"/>
    <p:sldId id="268" r:id="rId9"/>
    <p:sldId id="269" r:id="rId10"/>
    <p:sldId id="270" r:id="rId11"/>
    <p:sldId id="272" r:id="rId12"/>
    <p:sldId id="271"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585"/>
  </p:normalViewPr>
  <p:slideViewPr>
    <p:cSldViewPr snapToGrid="0">
      <p:cViewPr varScale="1">
        <p:scale>
          <a:sx n="69" d="100"/>
          <a:sy n="69" d="100"/>
        </p:scale>
        <p:origin x="224"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Distribution by Sex</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14D-4E43-9348-276DBDC08B6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14D-4E43-9348-276DBDC08B69}"/>
              </c:ext>
            </c:extLst>
          </c:dPt>
          <c:dLbls>
            <c:dLbl>
              <c:idx val="0"/>
              <c:layout>
                <c:manualLayout>
                  <c:x val="-0.13632053805774277"/>
                  <c:y val="-5.4333910782502333E-2"/>
                </c:manualLayout>
              </c:layout>
              <c:tx>
                <c:rich>
                  <a:bodyPr/>
                  <a:lstStyle/>
                  <a:p>
                    <a:r>
                      <a:rPr lang="en-US"/>
                      <a:t>57.1 %</a:t>
                    </a:r>
                  </a:p>
                  <a:p>
                    <a:r>
                      <a:rPr lang="en-US"/>
                      <a:t>n=8</a:t>
                    </a:r>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014D-4E43-9348-276DBDC08B69}"/>
                </c:ext>
              </c:extLst>
            </c:dLbl>
            <c:dLbl>
              <c:idx val="1"/>
              <c:layout>
                <c:manualLayout>
                  <c:x val="0.14384204578594348"/>
                  <c:y val="3.8332911720723804E-2"/>
                </c:manualLayout>
              </c:layout>
              <c:tx>
                <c:rich>
                  <a:bodyPr/>
                  <a:lstStyle/>
                  <a:p>
                    <a:r>
                      <a:rPr lang="en-US"/>
                      <a:t>42.9%</a:t>
                    </a:r>
                  </a:p>
                  <a:p>
                    <a:r>
                      <a:rPr lang="en-US"/>
                      <a:t>n=6 </a:t>
                    </a:r>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014D-4E43-9348-276DBDC08B69}"/>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General</c:formatCode>
                <c:ptCount val="2"/>
                <c:pt idx="0">
                  <c:v>8</c:v>
                </c:pt>
                <c:pt idx="1">
                  <c:v>6</c:v>
                </c:pt>
              </c:numCache>
            </c:numRef>
          </c:val>
          <c:extLst>
            <c:ext xmlns:c16="http://schemas.microsoft.com/office/drawing/2014/chart" uri="{C3380CC4-5D6E-409C-BE32-E72D297353CC}">
              <c16:uniqueId val="{00000004-014D-4E43-9348-276DBDC08B6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9677566345873433"/>
          <c:y val="0.85410688039757532"/>
          <c:w val="0.1833005249343832"/>
          <c:h val="6.8625937821212776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Sheet1!$A$2:$A$7</c:f>
              <c:strCache>
                <c:ptCount val="6"/>
                <c:pt idx="0">
                  <c:v>&lt;50</c:v>
                </c:pt>
                <c:pt idx="1">
                  <c:v>50-59</c:v>
                </c:pt>
                <c:pt idx="2">
                  <c:v>60-69</c:v>
                </c:pt>
                <c:pt idx="3">
                  <c:v>70-79</c:v>
                </c:pt>
                <c:pt idx="4">
                  <c:v>80-89</c:v>
                </c:pt>
                <c:pt idx="5">
                  <c:v>90+</c:v>
                </c:pt>
              </c:strCache>
            </c:strRef>
          </c:cat>
          <c:val>
            <c:numRef>
              <c:f>Sheet1!$B$2:$B$7</c:f>
              <c:numCache>
                <c:formatCode>General</c:formatCode>
                <c:ptCount val="6"/>
                <c:pt idx="0">
                  <c:v>1</c:v>
                </c:pt>
                <c:pt idx="1">
                  <c:v>3</c:v>
                </c:pt>
                <c:pt idx="2">
                  <c:v>1</c:v>
                </c:pt>
                <c:pt idx="3">
                  <c:v>5</c:v>
                </c:pt>
                <c:pt idx="4">
                  <c:v>2</c:v>
                </c:pt>
                <c:pt idx="5">
                  <c:v>2</c:v>
                </c:pt>
              </c:numCache>
            </c:numRef>
          </c:val>
          <c:extLst>
            <c:ext xmlns:c16="http://schemas.microsoft.com/office/drawing/2014/chart" uri="{C3380CC4-5D6E-409C-BE32-E72D297353CC}">
              <c16:uniqueId val="{00000000-64B9-C245-BE16-CF72EC75AE45}"/>
            </c:ext>
          </c:extLst>
        </c:ser>
        <c:dLbls>
          <c:showLegendKey val="0"/>
          <c:showVal val="0"/>
          <c:showCatName val="0"/>
          <c:showSerName val="0"/>
          <c:showPercent val="0"/>
          <c:showBubbleSize val="0"/>
        </c:dLbls>
        <c:gapWidth val="219"/>
        <c:overlap val="-27"/>
        <c:axId val="333032232"/>
        <c:axId val="333035760"/>
      </c:barChart>
      <c:catAx>
        <c:axId val="333032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33035760"/>
        <c:crosses val="autoZero"/>
        <c:auto val="1"/>
        <c:lblAlgn val="ctr"/>
        <c:lblOffset val="100"/>
        <c:noMultiLvlLbl val="0"/>
      </c:catAx>
      <c:valAx>
        <c:axId val="333035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33032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Negative</c:v>
                </c:pt>
              </c:strCache>
            </c:strRef>
          </c:tx>
          <c:spPr>
            <a:solidFill>
              <a:schemeClr val="accent1"/>
            </a:solidFill>
            <a:ln>
              <a:noFill/>
            </a:ln>
            <a:effectLst/>
          </c:spPr>
          <c:invertIfNegative val="0"/>
          <c:cat>
            <c:strRef>
              <c:f>Sheet1!$A$2:$A$6</c:f>
              <c:strCache>
                <c:ptCount val="5"/>
                <c:pt idx="0">
                  <c:v>Abcess</c:v>
                </c:pt>
                <c:pt idx="1">
                  <c:v>Bone</c:v>
                </c:pt>
                <c:pt idx="2">
                  <c:v>Ulcer</c:v>
                </c:pt>
                <c:pt idx="3">
                  <c:v>Urine</c:v>
                </c:pt>
                <c:pt idx="4">
                  <c:v>Blood</c:v>
                </c:pt>
              </c:strCache>
            </c:strRef>
          </c:cat>
          <c:val>
            <c:numRef>
              <c:f>Sheet1!$B$2:$B$6</c:f>
              <c:numCache>
                <c:formatCode>General</c:formatCode>
                <c:ptCount val="5"/>
                <c:pt idx="0">
                  <c:v>1</c:v>
                </c:pt>
                <c:pt idx="1">
                  <c:v>1</c:v>
                </c:pt>
                <c:pt idx="2">
                  <c:v>5</c:v>
                </c:pt>
                <c:pt idx="3">
                  <c:v>6</c:v>
                </c:pt>
                <c:pt idx="4">
                  <c:v>4</c:v>
                </c:pt>
              </c:numCache>
            </c:numRef>
          </c:val>
          <c:extLst>
            <c:ext xmlns:c16="http://schemas.microsoft.com/office/drawing/2014/chart" uri="{C3380CC4-5D6E-409C-BE32-E72D297353CC}">
              <c16:uniqueId val="{00000000-FD2F-5141-A5AA-DFDD0034D759}"/>
            </c:ext>
          </c:extLst>
        </c:ser>
        <c:ser>
          <c:idx val="1"/>
          <c:order val="1"/>
          <c:tx>
            <c:strRef>
              <c:f>Sheet1!$C$1</c:f>
              <c:strCache>
                <c:ptCount val="1"/>
                <c:pt idx="0">
                  <c:v>Positive</c:v>
                </c:pt>
              </c:strCache>
            </c:strRef>
          </c:tx>
          <c:spPr>
            <a:solidFill>
              <a:schemeClr val="accent2"/>
            </a:solidFill>
            <a:ln>
              <a:noFill/>
            </a:ln>
            <a:effectLst/>
          </c:spPr>
          <c:invertIfNegative val="0"/>
          <c:cat>
            <c:strRef>
              <c:f>Sheet1!$A$2:$A$6</c:f>
              <c:strCache>
                <c:ptCount val="5"/>
                <c:pt idx="0">
                  <c:v>Abcess</c:v>
                </c:pt>
                <c:pt idx="1">
                  <c:v>Bone</c:v>
                </c:pt>
                <c:pt idx="2">
                  <c:v>Ulcer</c:v>
                </c:pt>
                <c:pt idx="3">
                  <c:v>Urine</c:v>
                </c:pt>
                <c:pt idx="4">
                  <c:v>Blood</c:v>
                </c:pt>
              </c:strCache>
            </c:strRef>
          </c:cat>
          <c:val>
            <c:numRef>
              <c:f>Sheet1!$C$2:$C$6</c:f>
              <c:numCache>
                <c:formatCode>General</c:formatCode>
                <c:ptCount val="5"/>
                <c:pt idx="0">
                  <c:v>3</c:v>
                </c:pt>
                <c:pt idx="1">
                  <c:v>4</c:v>
                </c:pt>
                <c:pt idx="2">
                  <c:v>2</c:v>
                </c:pt>
                <c:pt idx="3">
                  <c:v>2</c:v>
                </c:pt>
                <c:pt idx="4">
                  <c:v>4</c:v>
                </c:pt>
              </c:numCache>
            </c:numRef>
          </c:val>
          <c:extLst>
            <c:ext xmlns:c16="http://schemas.microsoft.com/office/drawing/2014/chart" uri="{C3380CC4-5D6E-409C-BE32-E72D297353CC}">
              <c16:uniqueId val="{00000001-FD2F-5141-A5AA-DFDD0034D759}"/>
            </c:ext>
          </c:extLst>
        </c:ser>
        <c:ser>
          <c:idx val="2"/>
          <c:order val="2"/>
          <c:tx>
            <c:strRef>
              <c:f>Sheet1!$D$1</c:f>
              <c:strCache>
                <c:ptCount val="1"/>
                <c:pt idx="0">
                  <c:v>Not Taken</c:v>
                </c:pt>
              </c:strCache>
            </c:strRef>
          </c:tx>
          <c:spPr>
            <a:solidFill>
              <a:schemeClr val="accent3"/>
            </a:solidFill>
            <a:ln>
              <a:noFill/>
            </a:ln>
            <a:effectLst/>
          </c:spPr>
          <c:invertIfNegative val="0"/>
          <c:cat>
            <c:strRef>
              <c:f>Sheet1!$A$2:$A$6</c:f>
              <c:strCache>
                <c:ptCount val="5"/>
                <c:pt idx="0">
                  <c:v>Abcess</c:v>
                </c:pt>
                <c:pt idx="1">
                  <c:v>Bone</c:v>
                </c:pt>
                <c:pt idx="2">
                  <c:v>Ulcer</c:v>
                </c:pt>
                <c:pt idx="3">
                  <c:v>Urine</c:v>
                </c:pt>
                <c:pt idx="4">
                  <c:v>Blood</c:v>
                </c:pt>
              </c:strCache>
            </c:strRef>
          </c:cat>
          <c:val>
            <c:numRef>
              <c:f>Sheet1!$D$2:$D$6</c:f>
              <c:numCache>
                <c:formatCode>General</c:formatCode>
                <c:ptCount val="5"/>
                <c:pt idx="0">
                  <c:v>10</c:v>
                </c:pt>
                <c:pt idx="1">
                  <c:v>9</c:v>
                </c:pt>
                <c:pt idx="2">
                  <c:v>7</c:v>
                </c:pt>
                <c:pt idx="3">
                  <c:v>6</c:v>
                </c:pt>
                <c:pt idx="4">
                  <c:v>6</c:v>
                </c:pt>
              </c:numCache>
            </c:numRef>
          </c:val>
          <c:extLst>
            <c:ext xmlns:c16="http://schemas.microsoft.com/office/drawing/2014/chart" uri="{C3380CC4-5D6E-409C-BE32-E72D297353CC}">
              <c16:uniqueId val="{00000002-FD2F-5141-A5AA-DFDD0034D759}"/>
            </c:ext>
          </c:extLst>
        </c:ser>
        <c:dLbls>
          <c:showLegendKey val="0"/>
          <c:showVal val="0"/>
          <c:showCatName val="0"/>
          <c:showSerName val="0"/>
          <c:showPercent val="0"/>
          <c:showBubbleSize val="0"/>
        </c:dLbls>
        <c:gapWidth val="150"/>
        <c:overlap val="100"/>
        <c:axId val="333035368"/>
        <c:axId val="333037720"/>
      </c:barChart>
      <c:catAx>
        <c:axId val="333035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33037720"/>
        <c:crosses val="autoZero"/>
        <c:auto val="1"/>
        <c:lblAlgn val="ctr"/>
        <c:lblOffset val="100"/>
        <c:noMultiLvlLbl val="0"/>
      </c:catAx>
      <c:valAx>
        <c:axId val="333037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33035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Number</c:v>
                </c:pt>
              </c:strCache>
            </c:strRef>
          </c:tx>
          <c:explosion val="2"/>
          <c:dPt>
            <c:idx val="0"/>
            <c:bubble3D val="0"/>
            <c:explosion val="4"/>
            <c:spPr>
              <a:solidFill>
                <a:schemeClr val="accent1"/>
              </a:solidFill>
              <a:ln w="19050">
                <a:solidFill>
                  <a:schemeClr val="lt1"/>
                </a:solidFill>
              </a:ln>
              <a:effectLst/>
            </c:spPr>
            <c:extLst>
              <c:ext xmlns:c16="http://schemas.microsoft.com/office/drawing/2014/chart" uri="{C3380CC4-5D6E-409C-BE32-E72D297353CC}">
                <c16:uniqueId val="{00000001-6261-8A40-9B5C-179285B310C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261-8A40-9B5C-179285B310C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261-8A40-9B5C-179285B310C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261-8A40-9B5C-179285B310CF}"/>
              </c:ext>
            </c:extLst>
          </c:dPt>
          <c:cat>
            <c:strRef>
              <c:f>Sheet1!$A$2:$A$5</c:f>
              <c:strCache>
                <c:ptCount val="2"/>
                <c:pt idx="0">
                  <c:v>On antibiotics</c:v>
                </c:pt>
                <c:pt idx="1">
                  <c:v>No on antibiotics</c:v>
                </c:pt>
              </c:strCache>
            </c:strRef>
          </c:cat>
          <c:val>
            <c:numRef>
              <c:f>Sheet1!$B$2:$B$5</c:f>
              <c:numCache>
                <c:formatCode>General</c:formatCode>
                <c:ptCount val="4"/>
                <c:pt idx="0">
                  <c:v>13</c:v>
                </c:pt>
                <c:pt idx="1">
                  <c:v>1</c:v>
                </c:pt>
              </c:numCache>
            </c:numRef>
          </c:val>
          <c:extLst>
            <c:ext xmlns:c16="http://schemas.microsoft.com/office/drawing/2014/chart" uri="{C3380CC4-5D6E-409C-BE32-E72D297353CC}">
              <c16:uniqueId val="{00000008-6261-8A40-9B5C-179285B310CF}"/>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A-6261-8A40-9B5C-179285B310C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6261-8A40-9B5C-179285B310C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6261-8A40-9B5C-179285B310C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6261-8A40-9B5C-179285B310CF}"/>
              </c:ext>
            </c:extLst>
          </c:dPt>
          <c:cat>
            <c:strRef>
              <c:f>Sheet1!$A$2:$A$5</c:f>
              <c:strCache>
                <c:ptCount val="2"/>
                <c:pt idx="0">
                  <c:v>On antibiotics</c:v>
                </c:pt>
                <c:pt idx="1">
                  <c:v>No on antibiotics</c:v>
                </c:pt>
              </c:strCache>
            </c:strRef>
          </c:cat>
          <c:val>
            <c:numRef>
              <c:f>Sheet1!$C$2:$C$5</c:f>
              <c:numCache>
                <c:formatCode>General</c:formatCode>
                <c:ptCount val="4"/>
              </c:numCache>
            </c:numRef>
          </c:val>
          <c:extLst>
            <c:ext xmlns:c16="http://schemas.microsoft.com/office/drawing/2014/chart" uri="{C3380CC4-5D6E-409C-BE32-E72D297353CC}">
              <c16:uniqueId val="{00000011-6261-8A40-9B5C-179285B310CF}"/>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8B3157-072F-42D7-A8B9-AD4045B048AD}"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D5C9EE5A-FF5E-4299-8C0D-A2DD56D0AFC8}">
      <dgm:prSet/>
      <dgm:spPr/>
      <dgm:t>
        <a:bodyPr/>
        <a:lstStyle/>
        <a:p>
          <a:r>
            <a:rPr lang="en-US"/>
            <a:t>The consequential Kocuria, is an institutional level, observational retrospective study of an emerging cause of infection.</a:t>
          </a:r>
        </a:p>
      </dgm:t>
    </dgm:pt>
    <dgm:pt modelId="{7B42E912-A546-4ACB-BD78-FC6C7F02699A}" type="parTrans" cxnId="{E7B58C10-923C-41AC-A034-98B47BB397C2}">
      <dgm:prSet/>
      <dgm:spPr/>
      <dgm:t>
        <a:bodyPr/>
        <a:lstStyle/>
        <a:p>
          <a:endParaRPr lang="en-US"/>
        </a:p>
      </dgm:t>
    </dgm:pt>
    <dgm:pt modelId="{7B311AF5-114E-4628-A167-CCA3D4BEBBB4}" type="sibTrans" cxnId="{E7B58C10-923C-41AC-A034-98B47BB397C2}">
      <dgm:prSet/>
      <dgm:spPr/>
      <dgm:t>
        <a:bodyPr/>
        <a:lstStyle/>
        <a:p>
          <a:endParaRPr lang="en-US"/>
        </a:p>
      </dgm:t>
    </dgm:pt>
    <dgm:pt modelId="{01D6C1E1-6F48-4F75-9835-301E138186F5}">
      <dgm:prSet/>
      <dgm:spPr/>
      <dgm:t>
        <a:bodyPr/>
        <a:lstStyle/>
        <a:p>
          <a:r>
            <a:rPr lang="en-US"/>
            <a:t>The purpose of this study is to describe at characterize the patients admitted in our institutions with culture studies positive for Kocuria Kristniae (KK).  </a:t>
          </a:r>
        </a:p>
      </dgm:t>
    </dgm:pt>
    <dgm:pt modelId="{DCA876ED-4E41-4301-8E53-7D5B9A217838}" type="parTrans" cxnId="{E8726609-5A5B-4F49-9CB8-58B6EB518676}">
      <dgm:prSet/>
      <dgm:spPr/>
      <dgm:t>
        <a:bodyPr/>
        <a:lstStyle/>
        <a:p>
          <a:endParaRPr lang="en-US"/>
        </a:p>
      </dgm:t>
    </dgm:pt>
    <dgm:pt modelId="{F4E2404F-B00B-4865-87F3-969171E34047}" type="sibTrans" cxnId="{E8726609-5A5B-4F49-9CB8-58B6EB518676}">
      <dgm:prSet/>
      <dgm:spPr/>
      <dgm:t>
        <a:bodyPr/>
        <a:lstStyle/>
        <a:p>
          <a:endParaRPr lang="en-US"/>
        </a:p>
      </dgm:t>
    </dgm:pt>
    <dgm:pt modelId="{07E06F67-C525-4A9F-9D65-B11D9523704B}">
      <dgm:prSet/>
      <dgm:spPr/>
      <dgm:t>
        <a:bodyPr/>
        <a:lstStyle/>
        <a:p>
          <a:r>
            <a:rPr lang="en-US" dirty="0"/>
            <a:t>KK is a gram-positive, strictly aerobic, catalase-positive, coagulase-negative, non-</a:t>
          </a:r>
          <a:r>
            <a:rPr lang="en-US" dirty="0" err="1"/>
            <a:t>haemolytic</a:t>
          </a:r>
          <a:r>
            <a:rPr lang="en-US" dirty="0"/>
            <a:t> coccus that is  non-encapsulated, and non-endospore-forming, and is increasingly emerging as a pathogen implicated in human disease.  </a:t>
          </a:r>
        </a:p>
      </dgm:t>
    </dgm:pt>
    <dgm:pt modelId="{04B844F7-CFDF-40AA-8861-E6AC2582F3F3}" type="parTrans" cxnId="{E94EA8CB-0F31-4352-8DB3-892F59A70CFE}">
      <dgm:prSet/>
      <dgm:spPr/>
      <dgm:t>
        <a:bodyPr/>
        <a:lstStyle/>
        <a:p>
          <a:endParaRPr lang="en-US"/>
        </a:p>
      </dgm:t>
    </dgm:pt>
    <dgm:pt modelId="{1F37F15C-525F-4722-9CB6-ACE0B34EA068}" type="sibTrans" cxnId="{E94EA8CB-0F31-4352-8DB3-892F59A70CFE}">
      <dgm:prSet/>
      <dgm:spPr/>
      <dgm:t>
        <a:bodyPr/>
        <a:lstStyle/>
        <a:p>
          <a:endParaRPr lang="en-US"/>
        </a:p>
      </dgm:t>
    </dgm:pt>
    <dgm:pt modelId="{9A7A5178-6442-433F-8BC3-67F2EABDB586}">
      <dgm:prSet/>
      <dgm:spPr/>
      <dgm:t>
        <a:bodyPr/>
        <a:lstStyle/>
        <a:p>
          <a:r>
            <a:rPr lang="en-US" dirty="0"/>
            <a:t>While there have been case reports throughout the world in diverse patient populations of disease caused by this bacteria, a thorough literature review failed to encounter a study evaluating multiple cases of infection by KK within a single institution.  </a:t>
          </a:r>
        </a:p>
      </dgm:t>
    </dgm:pt>
    <dgm:pt modelId="{23FD10AF-DE58-4360-82CB-F65C1B757F6A}" type="parTrans" cxnId="{BF31A29A-4709-4CDA-85B5-F377A16DEC6E}">
      <dgm:prSet/>
      <dgm:spPr/>
      <dgm:t>
        <a:bodyPr/>
        <a:lstStyle/>
        <a:p>
          <a:endParaRPr lang="en-US"/>
        </a:p>
      </dgm:t>
    </dgm:pt>
    <dgm:pt modelId="{F82B7D8B-0E94-4853-BF95-EEC100AF49EC}" type="sibTrans" cxnId="{BF31A29A-4709-4CDA-85B5-F377A16DEC6E}">
      <dgm:prSet/>
      <dgm:spPr/>
      <dgm:t>
        <a:bodyPr/>
        <a:lstStyle/>
        <a:p>
          <a:endParaRPr lang="en-US"/>
        </a:p>
      </dgm:t>
    </dgm:pt>
    <dgm:pt modelId="{744D5E76-9A94-4E27-B50D-F10E0CD08672}">
      <dgm:prSet/>
      <dgm:spPr/>
      <dgm:t>
        <a:bodyPr/>
        <a:lstStyle/>
        <a:p>
          <a:r>
            <a:rPr lang="en-US" dirty="0"/>
            <a:t>The investigators seek to employ observational methods in this pilot study to describe the cases encountered in our institution in order to better characterize the patients susceptible to such infection, and to generate more focused research into this emergent pathogen.</a:t>
          </a:r>
          <a:br>
            <a:rPr lang="en-US" dirty="0"/>
          </a:br>
          <a:endParaRPr lang="en-US" dirty="0"/>
        </a:p>
      </dgm:t>
    </dgm:pt>
    <dgm:pt modelId="{ACE8F015-5615-49B2-B70B-FEBA8E2F5D90}" type="parTrans" cxnId="{AA64B9D5-B843-44EE-94EC-C7A620B6C37D}">
      <dgm:prSet/>
      <dgm:spPr/>
      <dgm:t>
        <a:bodyPr/>
        <a:lstStyle/>
        <a:p>
          <a:endParaRPr lang="en-US"/>
        </a:p>
      </dgm:t>
    </dgm:pt>
    <dgm:pt modelId="{1ED0E81D-29DB-4104-B754-4C05DD858652}" type="sibTrans" cxnId="{AA64B9D5-B843-44EE-94EC-C7A620B6C37D}">
      <dgm:prSet/>
      <dgm:spPr/>
      <dgm:t>
        <a:bodyPr/>
        <a:lstStyle/>
        <a:p>
          <a:endParaRPr lang="en-US"/>
        </a:p>
      </dgm:t>
    </dgm:pt>
    <dgm:pt modelId="{99FDC894-A5D2-4241-AE9F-21C937E2CAC7}" type="pres">
      <dgm:prSet presAssocID="{348B3157-072F-42D7-A8B9-AD4045B048AD}" presName="vert0" presStyleCnt="0">
        <dgm:presLayoutVars>
          <dgm:dir/>
          <dgm:animOne val="branch"/>
          <dgm:animLvl val="lvl"/>
        </dgm:presLayoutVars>
      </dgm:prSet>
      <dgm:spPr/>
    </dgm:pt>
    <dgm:pt modelId="{E5F815DB-1F04-D74B-8CD0-1BEB6C7FEE84}" type="pres">
      <dgm:prSet presAssocID="{D5C9EE5A-FF5E-4299-8C0D-A2DD56D0AFC8}" presName="thickLine" presStyleLbl="alignNode1" presStyleIdx="0" presStyleCnt="5"/>
      <dgm:spPr/>
    </dgm:pt>
    <dgm:pt modelId="{019E9E9C-246A-1848-A62F-32B397C6FFA7}" type="pres">
      <dgm:prSet presAssocID="{D5C9EE5A-FF5E-4299-8C0D-A2DD56D0AFC8}" presName="horz1" presStyleCnt="0"/>
      <dgm:spPr/>
    </dgm:pt>
    <dgm:pt modelId="{F7DBD49E-D82A-314A-8687-E4E7B05B6B8B}" type="pres">
      <dgm:prSet presAssocID="{D5C9EE5A-FF5E-4299-8C0D-A2DD56D0AFC8}" presName="tx1" presStyleLbl="revTx" presStyleIdx="0" presStyleCnt="5"/>
      <dgm:spPr/>
    </dgm:pt>
    <dgm:pt modelId="{A5DBB693-DD0C-3B49-AB24-ABFA7AB5E443}" type="pres">
      <dgm:prSet presAssocID="{D5C9EE5A-FF5E-4299-8C0D-A2DD56D0AFC8}" presName="vert1" presStyleCnt="0"/>
      <dgm:spPr/>
    </dgm:pt>
    <dgm:pt modelId="{4808AE9B-9125-8449-B657-5EF52B190401}" type="pres">
      <dgm:prSet presAssocID="{01D6C1E1-6F48-4F75-9835-301E138186F5}" presName="thickLine" presStyleLbl="alignNode1" presStyleIdx="1" presStyleCnt="5"/>
      <dgm:spPr/>
    </dgm:pt>
    <dgm:pt modelId="{3631B40B-4588-1545-BBB5-7EC86A4362EF}" type="pres">
      <dgm:prSet presAssocID="{01D6C1E1-6F48-4F75-9835-301E138186F5}" presName="horz1" presStyleCnt="0"/>
      <dgm:spPr/>
    </dgm:pt>
    <dgm:pt modelId="{96AD989F-EFB2-9B4B-A9AC-893BCE8BC943}" type="pres">
      <dgm:prSet presAssocID="{01D6C1E1-6F48-4F75-9835-301E138186F5}" presName="tx1" presStyleLbl="revTx" presStyleIdx="1" presStyleCnt="5"/>
      <dgm:spPr/>
    </dgm:pt>
    <dgm:pt modelId="{81E96425-26B9-944F-85DE-5ED0864FCE49}" type="pres">
      <dgm:prSet presAssocID="{01D6C1E1-6F48-4F75-9835-301E138186F5}" presName="vert1" presStyleCnt="0"/>
      <dgm:spPr/>
    </dgm:pt>
    <dgm:pt modelId="{95D172BA-390E-5D4A-9AF3-EE9C66C5B65C}" type="pres">
      <dgm:prSet presAssocID="{07E06F67-C525-4A9F-9D65-B11D9523704B}" presName="thickLine" presStyleLbl="alignNode1" presStyleIdx="2" presStyleCnt="5"/>
      <dgm:spPr/>
    </dgm:pt>
    <dgm:pt modelId="{4CB686D7-54A9-7347-A0E7-BF13C9BF01FF}" type="pres">
      <dgm:prSet presAssocID="{07E06F67-C525-4A9F-9D65-B11D9523704B}" presName="horz1" presStyleCnt="0"/>
      <dgm:spPr/>
    </dgm:pt>
    <dgm:pt modelId="{693A4C11-353D-B84A-BC74-626B8D6B464B}" type="pres">
      <dgm:prSet presAssocID="{07E06F67-C525-4A9F-9D65-B11D9523704B}" presName="tx1" presStyleLbl="revTx" presStyleIdx="2" presStyleCnt="5"/>
      <dgm:spPr/>
    </dgm:pt>
    <dgm:pt modelId="{E3B81D4C-19E5-7E40-B4C7-4F38F805DB4E}" type="pres">
      <dgm:prSet presAssocID="{07E06F67-C525-4A9F-9D65-B11D9523704B}" presName="vert1" presStyleCnt="0"/>
      <dgm:spPr/>
    </dgm:pt>
    <dgm:pt modelId="{65B89594-4316-5F4A-8C11-62A33629301D}" type="pres">
      <dgm:prSet presAssocID="{9A7A5178-6442-433F-8BC3-67F2EABDB586}" presName="thickLine" presStyleLbl="alignNode1" presStyleIdx="3" presStyleCnt="5"/>
      <dgm:spPr/>
    </dgm:pt>
    <dgm:pt modelId="{0D9A0B18-6656-214E-A815-798753FF009C}" type="pres">
      <dgm:prSet presAssocID="{9A7A5178-6442-433F-8BC3-67F2EABDB586}" presName="horz1" presStyleCnt="0"/>
      <dgm:spPr/>
    </dgm:pt>
    <dgm:pt modelId="{5A33A477-DB52-4944-B8E4-AE4554D02C87}" type="pres">
      <dgm:prSet presAssocID="{9A7A5178-6442-433F-8BC3-67F2EABDB586}" presName="tx1" presStyleLbl="revTx" presStyleIdx="3" presStyleCnt="5"/>
      <dgm:spPr/>
    </dgm:pt>
    <dgm:pt modelId="{BBC53872-DD65-5A46-B97D-A7CBCB2DFC49}" type="pres">
      <dgm:prSet presAssocID="{9A7A5178-6442-433F-8BC3-67F2EABDB586}" presName="vert1" presStyleCnt="0"/>
      <dgm:spPr/>
    </dgm:pt>
    <dgm:pt modelId="{AEBD9FB9-D95C-C747-812A-0011131B87C5}" type="pres">
      <dgm:prSet presAssocID="{744D5E76-9A94-4E27-B50D-F10E0CD08672}" presName="thickLine" presStyleLbl="alignNode1" presStyleIdx="4" presStyleCnt="5"/>
      <dgm:spPr/>
    </dgm:pt>
    <dgm:pt modelId="{DA7CB4DA-F7C5-094A-AF96-A7F2534AB988}" type="pres">
      <dgm:prSet presAssocID="{744D5E76-9A94-4E27-B50D-F10E0CD08672}" presName="horz1" presStyleCnt="0"/>
      <dgm:spPr/>
    </dgm:pt>
    <dgm:pt modelId="{FA20A990-4150-EC4A-8BCE-F228A2A5A2CB}" type="pres">
      <dgm:prSet presAssocID="{744D5E76-9A94-4E27-B50D-F10E0CD08672}" presName="tx1" presStyleLbl="revTx" presStyleIdx="4" presStyleCnt="5"/>
      <dgm:spPr/>
    </dgm:pt>
    <dgm:pt modelId="{51C413E6-71AD-5045-B837-ADD3351F491F}" type="pres">
      <dgm:prSet presAssocID="{744D5E76-9A94-4E27-B50D-F10E0CD08672}" presName="vert1" presStyleCnt="0"/>
      <dgm:spPr/>
    </dgm:pt>
  </dgm:ptLst>
  <dgm:cxnLst>
    <dgm:cxn modelId="{E8726609-5A5B-4F49-9CB8-58B6EB518676}" srcId="{348B3157-072F-42D7-A8B9-AD4045B048AD}" destId="{01D6C1E1-6F48-4F75-9835-301E138186F5}" srcOrd="1" destOrd="0" parTransId="{DCA876ED-4E41-4301-8E53-7D5B9A217838}" sibTransId="{F4E2404F-B00B-4865-87F3-969171E34047}"/>
    <dgm:cxn modelId="{E7B58C10-923C-41AC-A034-98B47BB397C2}" srcId="{348B3157-072F-42D7-A8B9-AD4045B048AD}" destId="{D5C9EE5A-FF5E-4299-8C0D-A2DD56D0AFC8}" srcOrd="0" destOrd="0" parTransId="{7B42E912-A546-4ACB-BD78-FC6C7F02699A}" sibTransId="{7B311AF5-114E-4628-A167-CCA3D4BEBBB4}"/>
    <dgm:cxn modelId="{8E84DF17-5F7F-6C40-ABB1-F85A4284042E}" type="presOf" srcId="{D5C9EE5A-FF5E-4299-8C0D-A2DD56D0AFC8}" destId="{F7DBD49E-D82A-314A-8687-E4E7B05B6B8B}" srcOrd="0" destOrd="0" presId="urn:microsoft.com/office/officeart/2008/layout/LinedList"/>
    <dgm:cxn modelId="{6728EF86-99D3-194D-A752-B16EA18CA429}" type="presOf" srcId="{07E06F67-C525-4A9F-9D65-B11D9523704B}" destId="{693A4C11-353D-B84A-BC74-626B8D6B464B}" srcOrd="0" destOrd="0" presId="urn:microsoft.com/office/officeart/2008/layout/LinedList"/>
    <dgm:cxn modelId="{BF31A29A-4709-4CDA-85B5-F377A16DEC6E}" srcId="{348B3157-072F-42D7-A8B9-AD4045B048AD}" destId="{9A7A5178-6442-433F-8BC3-67F2EABDB586}" srcOrd="3" destOrd="0" parTransId="{23FD10AF-DE58-4360-82CB-F65C1B757F6A}" sibTransId="{F82B7D8B-0E94-4853-BF95-EEC100AF49EC}"/>
    <dgm:cxn modelId="{15AF2FAA-10BF-8846-A809-0FC6FC1729D8}" type="presOf" srcId="{9A7A5178-6442-433F-8BC3-67F2EABDB586}" destId="{5A33A477-DB52-4944-B8E4-AE4554D02C87}" srcOrd="0" destOrd="0" presId="urn:microsoft.com/office/officeart/2008/layout/LinedList"/>
    <dgm:cxn modelId="{4139C0C4-354E-AC42-9D2F-31DCB608A855}" type="presOf" srcId="{348B3157-072F-42D7-A8B9-AD4045B048AD}" destId="{99FDC894-A5D2-4241-AE9F-21C937E2CAC7}" srcOrd="0" destOrd="0" presId="urn:microsoft.com/office/officeart/2008/layout/LinedList"/>
    <dgm:cxn modelId="{E94EA8CB-0F31-4352-8DB3-892F59A70CFE}" srcId="{348B3157-072F-42D7-A8B9-AD4045B048AD}" destId="{07E06F67-C525-4A9F-9D65-B11D9523704B}" srcOrd="2" destOrd="0" parTransId="{04B844F7-CFDF-40AA-8861-E6AC2582F3F3}" sibTransId="{1F37F15C-525F-4722-9CB6-ACE0B34EA068}"/>
    <dgm:cxn modelId="{AA64B9D5-B843-44EE-94EC-C7A620B6C37D}" srcId="{348B3157-072F-42D7-A8B9-AD4045B048AD}" destId="{744D5E76-9A94-4E27-B50D-F10E0CD08672}" srcOrd="4" destOrd="0" parTransId="{ACE8F015-5615-49B2-B70B-FEBA8E2F5D90}" sibTransId="{1ED0E81D-29DB-4104-B754-4C05DD858652}"/>
    <dgm:cxn modelId="{604BFCE6-98E9-A040-B206-2A86461D16D9}" type="presOf" srcId="{01D6C1E1-6F48-4F75-9835-301E138186F5}" destId="{96AD989F-EFB2-9B4B-A9AC-893BCE8BC943}" srcOrd="0" destOrd="0" presId="urn:microsoft.com/office/officeart/2008/layout/LinedList"/>
    <dgm:cxn modelId="{BFCE1FF6-E670-4544-99A1-EC1BF17CF1CA}" type="presOf" srcId="{744D5E76-9A94-4E27-B50D-F10E0CD08672}" destId="{FA20A990-4150-EC4A-8BCE-F228A2A5A2CB}" srcOrd="0" destOrd="0" presId="urn:microsoft.com/office/officeart/2008/layout/LinedList"/>
    <dgm:cxn modelId="{715D69BE-2CF8-A640-996A-32D01C7AD70D}" type="presParOf" srcId="{99FDC894-A5D2-4241-AE9F-21C937E2CAC7}" destId="{E5F815DB-1F04-D74B-8CD0-1BEB6C7FEE84}" srcOrd="0" destOrd="0" presId="urn:microsoft.com/office/officeart/2008/layout/LinedList"/>
    <dgm:cxn modelId="{92BEFE98-D139-9949-AE06-F185F83510A3}" type="presParOf" srcId="{99FDC894-A5D2-4241-AE9F-21C937E2CAC7}" destId="{019E9E9C-246A-1848-A62F-32B397C6FFA7}" srcOrd="1" destOrd="0" presId="urn:microsoft.com/office/officeart/2008/layout/LinedList"/>
    <dgm:cxn modelId="{3CD193E3-0B1A-E742-B571-7A269950DCEF}" type="presParOf" srcId="{019E9E9C-246A-1848-A62F-32B397C6FFA7}" destId="{F7DBD49E-D82A-314A-8687-E4E7B05B6B8B}" srcOrd="0" destOrd="0" presId="urn:microsoft.com/office/officeart/2008/layout/LinedList"/>
    <dgm:cxn modelId="{923D4160-5B6C-9D4B-AF61-6396D53052A9}" type="presParOf" srcId="{019E9E9C-246A-1848-A62F-32B397C6FFA7}" destId="{A5DBB693-DD0C-3B49-AB24-ABFA7AB5E443}" srcOrd="1" destOrd="0" presId="urn:microsoft.com/office/officeart/2008/layout/LinedList"/>
    <dgm:cxn modelId="{79819378-7E1B-944A-A835-0E2EC084418C}" type="presParOf" srcId="{99FDC894-A5D2-4241-AE9F-21C937E2CAC7}" destId="{4808AE9B-9125-8449-B657-5EF52B190401}" srcOrd="2" destOrd="0" presId="urn:microsoft.com/office/officeart/2008/layout/LinedList"/>
    <dgm:cxn modelId="{75C98C92-F8CA-6E48-B791-A7AAC4CD7AD5}" type="presParOf" srcId="{99FDC894-A5D2-4241-AE9F-21C937E2CAC7}" destId="{3631B40B-4588-1545-BBB5-7EC86A4362EF}" srcOrd="3" destOrd="0" presId="urn:microsoft.com/office/officeart/2008/layout/LinedList"/>
    <dgm:cxn modelId="{810320C9-4B0C-744F-BCD5-B81ABB964C19}" type="presParOf" srcId="{3631B40B-4588-1545-BBB5-7EC86A4362EF}" destId="{96AD989F-EFB2-9B4B-A9AC-893BCE8BC943}" srcOrd="0" destOrd="0" presId="urn:microsoft.com/office/officeart/2008/layout/LinedList"/>
    <dgm:cxn modelId="{23476C4D-3538-3D4F-BF54-C0A2B208E5B6}" type="presParOf" srcId="{3631B40B-4588-1545-BBB5-7EC86A4362EF}" destId="{81E96425-26B9-944F-85DE-5ED0864FCE49}" srcOrd="1" destOrd="0" presId="urn:microsoft.com/office/officeart/2008/layout/LinedList"/>
    <dgm:cxn modelId="{2D58D275-EF5E-DE47-80F4-4333EC978F58}" type="presParOf" srcId="{99FDC894-A5D2-4241-AE9F-21C937E2CAC7}" destId="{95D172BA-390E-5D4A-9AF3-EE9C66C5B65C}" srcOrd="4" destOrd="0" presId="urn:microsoft.com/office/officeart/2008/layout/LinedList"/>
    <dgm:cxn modelId="{BC475458-E05A-8440-8B2C-0895421D18E2}" type="presParOf" srcId="{99FDC894-A5D2-4241-AE9F-21C937E2CAC7}" destId="{4CB686D7-54A9-7347-A0E7-BF13C9BF01FF}" srcOrd="5" destOrd="0" presId="urn:microsoft.com/office/officeart/2008/layout/LinedList"/>
    <dgm:cxn modelId="{2CA65DE0-A176-7244-8C7C-BA276320EBEB}" type="presParOf" srcId="{4CB686D7-54A9-7347-A0E7-BF13C9BF01FF}" destId="{693A4C11-353D-B84A-BC74-626B8D6B464B}" srcOrd="0" destOrd="0" presId="urn:microsoft.com/office/officeart/2008/layout/LinedList"/>
    <dgm:cxn modelId="{D003E947-6DB5-AB45-914F-2A7ADE77F773}" type="presParOf" srcId="{4CB686D7-54A9-7347-A0E7-BF13C9BF01FF}" destId="{E3B81D4C-19E5-7E40-B4C7-4F38F805DB4E}" srcOrd="1" destOrd="0" presId="urn:microsoft.com/office/officeart/2008/layout/LinedList"/>
    <dgm:cxn modelId="{751DE108-6B56-1240-9864-9257E63518E9}" type="presParOf" srcId="{99FDC894-A5D2-4241-AE9F-21C937E2CAC7}" destId="{65B89594-4316-5F4A-8C11-62A33629301D}" srcOrd="6" destOrd="0" presId="urn:microsoft.com/office/officeart/2008/layout/LinedList"/>
    <dgm:cxn modelId="{07E697B5-5623-944F-BBF8-C266D0F09ADC}" type="presParOf" srcId="{99FDC894-A5D2-4241-AE9F-21C937E2CAC7}" destId="{0D9A0B18-6656-214E-A815-798753FF009C}" srcOrd="7" destOrd="0" presId="urn:microsoft.com/office/officeart/2008/layout/LinedList"/>
    <dgm:cxn modelId="{0689DDFF-6E8F-A541-85E3-17E54AA3E125}" type="presParOf" srcId="{0D9A0B18-6656-214E-A815-798753FF009C}" destId="{5A33A477-DB52-4944-B8E4-AE4554D02C87}" srcOrd="0" destOrd="0" presId="urn:microsoft.com/office/officeart/2008/layout/LinedList"/>
    <dgm:cxn modelId="{F99611AC-E554-8E48-A3E0-1CE9C153924B}" type="presParOf" srcId="{0D9A0B18-6656-214E-A815-798753FF009C}" destId="{BBC53872-DD65-5A46-B97D-A7CBCB2DFC49}" srcOrd="1" destOrd="0" presId="urn:microsoft.com/office/officeart/2008/layout/LinedList"/>
    <dgm:cxn modelId="{D7319E25-6AAD-D640-BD9F-1D18D45134EF}" type="presParOf" srcId="{99FDC894-A5D2-4241-AE9F-21C937E2CAC7}" destId="{AEBD9FB9-D95C-C747-812A-0011131B87C5}" srcOrd="8" destOrd="0" presId="urn:microsoft.com/office/officeart/2008/layout/LinedList"/>
    <dgm:cxn modelId="{0669F032-F765-D44B-8F1B-28D604621D67}" type="presParOf" srcId="{99FDC894-A5D2-4241-AE9F-21C937E2CAC7}" destId="{DA7CB4DA-F7C5-094A-AF96-A7F2534AB988}" srcOrd="9" destOrd="0" presId="urn:microsoft.com/office/officeart/2008/layout/LinedList"/>
    <dgm:cxn modelId="{FCE5B7EF-9FA8-E84F-9DE0-C90652A7D86F}" type="presParOf" srcId="{DA7CB4DA-F7C5-094A-AF96-A7F2534AB988}" destId="{FA20A990-4150-EC4A-8BCE-F228A2A5A2CB}" srcOrd="0" destOrd="0" presId="urn:microsoft.com/office/officeart/2008/layout/LinedList"/>
    <dgm:cxn modelId="{1949A1DC-4E67-1341-A300-ADE4AAA9E8E1}" type="presParOf" srcId="{DA7CB4DA-F7C5-094A-AF96-A7F2534AB988}" destId="{51C413E6-71AD-5045-B837-ADD3351F491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783963-EF71-4D04-A3B0-9E2D627C457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CF5B07B-9593-4466-B15C-0192F9A8F7FE}">
      <dgm:prSet/>
      <dgm:spPr/>
      <dgm:t>
        <a:bodyPr/>
        <a:lstStyle/>
        <a:p>
          <a:pPr>
            <a:lnSpc>
              <a:spcPct val="100000"/>
            </a:lnSpc>
          </a:pPr>
          <a:r>
            <a:rPr lang="en-US" dirty="0"/>
            <a:t>2 patients had positive urine culture for KK, and there were 4 patients with KK positive blood cultures. </a:t>
          </a:r>
        </a:p>
      </dgm:t>
    </dgm:pt>
    <dgm:pt modelId="{756D7838-830D-488B-9893-28798A65285C}" type="parTrans" cxnId="{9D81303F-E957-4A04-829E-5BD2F4E0C66F}">
      <dgm:prSet/>
      <dgm:spPr/>
      <dgm:t>
        <a:bodyPr/>
        <a:lstStyle/>
        <a:p>
          <a:endParaRPr lang="en-US"/>
        </a:p>
      </dgm:t>
    </dgm:pt>
    <dgm:pt modelId="{6E090502-6266-40A8-9DE0-05E5498A8918}" type="sibTrans" cxnId="{9D81303F-E957-4A04-829E-5BD2F4E0C66F}">
      <dgm:prSet/>
      <dgm:spPr/>
      <dgm:t>
        <a:bodyPr/>
        <a:lstStyle/>
        <a:p>
          <a:pPr>
            <a:lnSpc>
              <a:spcPct val="100000"/>
            </a:lnSpc>
          </a:pPr>
          <a:endParaRPr lang="en-US"/>
        </a:p>
      </dgm:t>
    </dgm:pt>
    <dgm:pt modelId="{C7BA7B22-FD6D-44F7-A265-832C2C1DF6E3}">
      <dgm:prSet/>
      <dgm:spPr/>
      <dgm:t>
        <a:bodyPr/>
        <a:lstStyle/>
        <a:p>
          <a:pPr>
            <a:lnSpc>
              <a:spcPct val="100000"/>
            </a:lnSpc>
          </a:pPr>
          <a:r>
            <a:rPr lang="en-US"/>
            <a:t>For patients with KK in abscesses, they were located on the abdomen, back, and right foot.  </a:t>
          </a:r>
        </a:p>
      </dgm:t>
    </dgm:pt>
    <dgm:pt modelId="{E55B4A8A-8E3D-4301-AA87-BBE6D7EB4CF4}" type="parTrans" cxnId="{F78724F9-A1CE-4EB9-9C60-509B29A9ED75}">
      <dgm:prSet/>
      <dgm:spPr/>
      <dgm:t>
        <a:bodyPr/>
        <a:lstStyle/>
        <a:p>
          <a:endParaRPr lang="en-US"/>
        </a:p>
      </dgm:t>
    </dgm:pt>
    <dgm:pt modelId="{A1958F9C-6FCA-412D-8D17-EFCC29FEA81F}" type="sibTrans" cxnId="{F78724F9-A1CE-4EB9-9C60-509B29A9ED75}">
      <dgm:prSet/>
      <dgm:spPr/>
      <dgm:t>
        <a:bodyPr/>
        <a:lstStyle/>
        <a:p>
          <a:pPr>
            <a:lnSpc>
              <a:spcPct val="100000"/>
            </a:lnSpc>
          </a:pPr>
          <a:endParaRPr lang="en-US"/>
        </a:p>
      </dgm:t>
    </dgm:pt>
    <dgm:pt modelId="{358E4AE7-B7EC-4D26-8408-0D4B6274BC56}">
      <dgm:prSet/>
      <dgm:spPr/>
      <dgm:t>
        <a:bodyPr/>
        <a:lstStyle/>
        <a:p>
          <a:pPr>
            <a:lnSpc>
              <a:spcPct val="100000"/>
            </a:lnSpc>
          </a:pPr>
          <a:r>
            <a:rPr lang="en-US"/>
            <a:t>For patients with bone cultures positive for KK, they were drawn from a foot, a left toe, and from the right knee.  </a:t>
          </a:r>
        </a:p>
      </dgm:t>
    </dgm:pt>
    <dgm:pt modelId="{F90641E8-F258-4076-AE84-7D41E98EBD26}" type="parTrans" cxnId="{090F7210-21FF-4729-A400-0BB07BEDFC40}">
      <dgm:prSet/>
      <dgm:spPr/>
      <dgm:t>
        <a:bodyPr/>
        <a:lstStyle/>
        <a:p>
          <a:endParaRPr lang="en-US"/>
        </a:p>
      </dgm:t>
    </dgm:pt>
    <dgm:pt modelId="{1667C1D5-FDE6-4103-BF5B-A6103F9B59CA}" type="sibTrans" cxnId="{090F7210-21FF-4729-A400-0BB07BEDFC40}">
      <dgm:prSet/>
      <dgm:spPr/>
      <dgm:t>
        <a:bodyPr/>
        <a:lstStyle/>
        <a:p>
          <a:pPr>
            <a:lnSpc>
              <a:spcPct val="100000"/>
            </a:lnSpc>
          </a:pPr>
          <a:endParaRPr lang="en-US"/>
        </a:p>
      </dgm:t>
    </dgm:pt>
    <dgm:pt modelId="{64A03B3D-4BD7-4EF0-80F5-EF9C93BE758E}">
      <dgm:prSet/>
      <dgm:spPr/>
      <dgm:t>
        <a:bodyPr/>
        <a:lstStyle/>
        <a:p>
          <a:pPr>
            <a:lnSpc>
              <a:spcPct val="100000"/>
            </a:lnSpc>
          </a:pPr>
          <a:r>
            <a:rPr lang="en-US"/>
            <a:t>Infected ulcers with KK occurred on the left hand and the right foot.  </a:t>
          </a:r>
        </a:p>
      </dgm:t>
    </dgm:pt>
    <dgm:pt modelId="{B9046A60-D671-441A-B1DA-8A374A5AEDB9}" type="parTrans" cxnId="{E15CF4E5-9665-47EB-B0B9-0650688D226F}">
      <dgm:prSet/>
      <dgm:spPr/>
      <dgm:t>
        <a:bodyPr/>
        <a:lstStyle/>
        <a:p>
          <a:endParaRPr lang="en-US"/>
        </a:p>
      </dgm:t>
    </dgm:pt>
    <dgm:pt modelId="{6B36862B-B62B-46B3-89DE-E4E9CFFB611A}" type="sibTrans" cxnId="{E15CF4E5-9665-47EB-B0B9-0650688D226F}">
      <dgm:prSet/>
      <dgm:spPr/>
      <dgm:t>
        <a:bodyPr/>
        <a:lstStyle/>
        <a:p>
          <a:endParaRPr lang="en-US"/>
        </a:p>
      </dgm:t>
    </dgm:pt>
    <dgm:pt modelId="{99725FDA-19A1-CD4E-8C5E-435ADFFFE8B8}" type="pres">
      <dgm:prSet presAssocID="{78783963-EF71-4D04-A3B0-9E2D627C4573}" presName="vert0" presStyleCnt="0">
        <dgm:presLayoutVars>
          <dgm:dir/>
          <dgm:animOne val="branch"/>
          <dgm:animLvl val="lvl"/>
        </dgm:presLayoutVars>
      </dgm:prSet>
      <dgm:spPr/>
    </dgm:pt>
    <dgm:pt modelId="{40BEF625-B2A2-FB45-986D-07297E65F8E3}" type="pres">
      <dgm:prSet presAssocID="{BCF5B07B-9593-4466-B15C-0192F9A8F7FE}" presName="thickLine" presStyleLbl="alignNode1" presStyleIdx="0" presStyleCnt="4"/>
      <dgm:spPr/>
    </dgm:pt>
    <dgm:pt modelId="{49E49ACA-476A-8E43-9993-DCD4EA57CFD6}" type="pres">
      <dgm:prSet presAssocID="{BCF5B07B-9593-4466-B15C-0192F9A8F7FE}" presName="horz1" presStyleCnt="0"/>
      <dgm:spPr/>
    </dgm:pt>
    <dgm:pt modelId="{1BBC0BF6-435C-874C-988E-492E1FC651B5}" type="pres">
      <dgm:prSet presAssocID="{BCF5B07B-9593-4466-B15C-0192F9A8F7FE}" presName="tx1" presStyleLbl="revTx" presStyleIdx="0" presStyleCnt="4"/>
      <dgm:spPr/>
    </dgm:pt>
    <dgm:pt modelId="{6A41542C-FDF4-1546-823C-B2AB170CD5CD}" type="pres">
      <dgm:prSet presAssocID="{BCF5B07B-9593-4466-B15C-0192F9A8F7FE}" presName="vert1" presStyleCnt="0"/>
      <dgm:spPr/>
    </dgm:pt>
    <dgm:pt modelId="{33264126-3C6B-9C43-8E44-5963E572EA3A}" type="pres">
      <dgm:prSet presAssocID="{C7BA7B22-FD6D-44F7-A265-832C2C1DF6E3}" presName="thickLine" presStyleLbl="alignNode1" presStyleIdx="1" presStyleCnt="4"/>
      <dgm:spPr/>
    </dgm:pt>
    <dgm:pt modelId="{23D4B150-1385-9B41-ADEE-685D35EDF768}" type="pres">
      <dgm:prSet presAssocID="{C7BA7B22-FD6D-44F7-A265-832C2C1DF6E3}" presName="horz1" presStyleCnt="0"/>
      <dgm:spPr/>
    </dgm:pt>
    <dgm:pt modelId="{317E27CC-FDCB-AA4C-B81B-DEC700F52D58}" type="pres">
      <dgm:prSet presAssocID="{C7BA7B22-FD6D-44F7-A265-832C2C1DF6E3}" presName="tx1" presStyleLbl="revTx" presStyleIdx="1" presStyleCnt="4"/>
      <dgm:spPr/>
    </dgm:pt>
    <dgm:pt modelId="{4970BA0F-3817-074F-8DD1-221116D50F14}" type="pres">
      <dgm:prSet presAssocID="{C7BA7B22-FD6D-44F7-A265-832C2C1DF6E3}" presName="vert1" presStyleCnt="0"/>
      <dgm:spPr/>
    </dgm:pt>
    <dgm:pt modelId="{BD16A27E-2FA6-1946-8830-9E126F472969}" type="pres">
      <dgm:prSet presAssocID="{358E4AE7-B7EC-4D26-8408-0D4B6274BC56}" presName="thickLine" presStyleLbl="alignNode1" presStyleIdx="2" presStyleCnt="4"/>
      <dgm:spPr/>
    </dgm:pt>
    <dgm:pt modelId="{321CB0FA-56FC-8243-8987-7D1829A40AE5}" type="pres">
      <dgm:prSet presAssocID="{358E4AE7-B7EC-4D26-8408-0D4B6274BC56}" presName="horz1" presStyleCnt="0"/>
      <dgm:spPr/>
    </dgm:pt>
    <dgm:pt modelId="{BCBD5EF6-3DD0-9D48-9E58-38974490483A}" type="pres">
      <dgm:prSet presAssocID="{358E4AE7-B7EC-4D26-8408-0D4B6274BC56}" presName="tx1" presStyleLbl="revTx" presStyleIdx="2" presStyleCnt="4"/>
      <dgm:spPr/>
    </dgm:pt>
    <dgm:pt modelId="{6018EC34-F22D-934B-B042-8F7D5C7FDA9C}" type="pres">
      <dgm:prSet presAssocID="{358E4AE7-B7EC-4D26-8408-0D4B6274BC56}" presName="vert1" presStyleCnt="0"/>
      <dgm:spPr/>
    </dgm:pt>
    <dgm:pt modelId="{C82250E5-E23D-0844-9228-D78FF00C0811}" type="pres">
      <dgm:prSet presAssocID="{64A03B3D-4BD7-4EF0-80F5-EF9C93BE758E}" presName="thickLine" presStyleLbl="alignNode1" presStyleIdx="3" presStyleCnt="4"/>
      <dgm:spPr/>
    </dgm:pt>
    <dgm:pt modelId="{573898E0-AFD2-504A-A40F-EAE8A91B4332}" type="pres">
      <dgm:prSet presAssocID="{64A03B3D-4BD7-4EF0-80F5-EF9C93BE758E}" presName="horz1" presStyleCnt="0"/>
      <dgm:spPr/>
    </dgm:pt>
    <dgm:pt modelId="{F079EFB9-6244-4D47-B0EF-4EEC2B7E95E1}" type="pres">
      <dgm:prSet presAssocID="{64A03B3D-4BD7-4EF0-80F5-EF9C93BE758E}" presName="tx1" presStyleLbl="revTx" presStyleIdx="3" presStyleCnt="4"/>
      <dgm:spPr/>
    </dgm:pt>
    <dgm:pt modelId="{3A897032-9EE4-DA46-996A-477FB9146762}" type="pres">
      <dgm:prSet presAssocID="{64A03B3D-4BD7-4EF0-80F5-EF9C93BE758E}" presName="vert1" presStyleCnt="0"/>
      <dgm:spPr/>
    </dgm:pt>
  </dgm:ptLst>
  <dgm:cxnLst>
    <dgm:cxn modelId="{090F7210-21FF-4729-A400-0BB07BEDFC40}" srcId="{78783963-EF71-4D04-A3B0-9E2D627C4573}" destId="{358E4AE7-B7EC-4D26-8408-0D4B6274BC56}" srcOrd="2" destOrd="0" parTransId="{F90641E8-F258-4076-AE84-7D41E98EBD26}" sibTransId="{1667C1D5-FDE6-4103-BF5B-A6103F9B59CA}"/>
    <dgm:cxn modelId="{1797B515-BAC6-5147-9E40-9D0A290CB426}" type="presOf" srcId="{C7BA7B22-FD6D-44F7-A265-832C2C1DF6E3}" destId="{317E27CC-FDCB-AA4C-B81B-DEC700F52D58}" srcOrd="0" destOrd="0" presId="urn:microsoft.com/office/officeart/2008/layout/LinedList"/>
    <dgm:cxn modelId="{C31DF219-D789-0140-90C4-644C5B1261D3}" type="presOf" srcId="{358E4AE7-B7EC-4D26-8408-0D4B6274BC56}" destId="{BCBD5EF6-3DD0-9D48-9E58-38974490483A}" srcOrd="0" destOrd="0" presId="urn:microsoft.com/office/officeart/2008/layout/LinedList"/>
    <dgm:cxn modelId="{9D81303F-E957-4A04-829E-5BD2F4E0C66F}" srcId="{78783963-EF71-4D04-A3B0-9E2D627C4573}" destId="{BCF5B07B-9593-4466-B15C-0192F9A8F7FE}" srcOrd="0" destOrd="0" parTransId="{756D7838-830D-488B-9893-28798A65285C}" sibTransId="{6E090502-6266-40A8-9DE0-05E5498A8918}"/>
    <dgm:cxn modelId="{86F3ACA7-F500-904C-843E-2569E218A7A9}" type="presOf" srcId="{78783963-EF71-4D04-A3B0-9E2D627C4573}" destId="{99725FDA-19A1-CD4E-8C5E-435ADFFFE8B8}" srcOrd="0" destOrd="0" presId="urn:microsoft.com/office/officeart/2008/layout/LinedList"/>
    <dgm:cxn modelId="{C62B3BAC-3633-B04F-AB61-682F8B7B2038}" type="presOf" srcId="{BCF5B07B-9593-4466-B15C-0192F9A8F7FE}" destId="{1BBC0BF6-435C-874C-988E-492E1FC651B5}" srcOrd="0" destOrd="0" presId="urn:microsoft.com/office/officeart/2008/layout/LinedList"/>
    <dgm:cxn modelId="{D68C39B0-78E7-CE43-B36D-A6CE9C93B04A}" type="presOf" srcId="{64A03B3D-4BD7-4EF0-80F5-EF9C93BE758E}" destId="{F079EFB9-6244-4D47-B0EF-4EEC2B7E95E1}" srcOrd="0" destOrd="0" presId="urn:microsoft.com/office/officeart/2008/layout/LinedList"/>
    <dgm:cxn modelId="{E15CF4E5-9665-47EB-B0B9-0650688D226F}" srcId="{78783963-EF71-4D04-A3B0-9E2D627C4573}" destId="{64A03B3D-4BD7-4EF0-80F5-EF9C93BE758E}" srcOrd="3" destOrd="0" parTransId="{B9046A60-D671-441A-B1DA-8A374A5AEDB9}" sibTransId="{6B36862B-B62B-46B3-89DE-E4E9CFFB611A}"/>
    <dgm:cxn modelId="{F78724F9-A1CE-4EB9-9C60-509B29A9ED75}" srcId="{78783963-EF71-4D04-A3B0-9E2D627C4573}" destId="{C7BA7B22-FD6D-44F7-A265-832C2C1DF6E3}" srcOrd="1" destOrd="0" parTransId="{E55B4A8A-8E3D-4301-AA87-BBE6D7EB4CF4}" sibTransId="{A1958F9C-6FCA-412D-8D17-EFCC29FEA81F}"/>
    <dgm:cxn modelId="{D65B2BBD-B6A5-794D-9D5C-D72C4A9DD9B1}" type="presParOf" srcId="{99725FDA-19A1-CD4E-8C5E-435ADFFFE8B8}" destId="{40BEF625-B2A2-FB45-986D-07297E65F8E3}" srcOrd="0" destOrd="0" presId="urn:microsoft.com/office/officeart/2008/layout/LinedList"/>
    <dgm:cxn modelId="{4091EB46-03BB-4042-B8AB-15AA6875C472}" type="presParOf" srcId="{99725FDA-19A1-CD4E-8C5E-435ADFFFE8B8}" destId="{49E49ACA-476A-8E43-9993-DCD4EA57CFD6}" srcOrd="1" destOrd="0" presId="urn:microsoft.com/office/officeart/2008/layout/LinedList"/>
    <dgm:cxn modelId="{90857C42-E172-1040-9C4F-E02C45BE0DF1}" type="presParOf" srcId="{49E49ACA-476A-8E43-9993-DCD4EA57CFD6}" destId="{1BBC0BF6-435C-874C-988E-492E1FC651B5}" srcOrd="0" destOrd="0" presId="urn:microsoft.com/office/officeart/2008/layout/LinedList"/>
    <dgm:cxn modelId="{046E6018-B60E-574B-92E7-6DD62152EFCD}" type="presParOf" srcId="{49E49ACA-476A-8E43-9993-DCD4EA57CFD6}" destId="{6A41542C-FDF4-1546-823C-B2AB170CD5CD}" srcOrd="1" destOrd="0" presId="urn:microsoft.com/office/officeart/2008/layout/LinedList"/>
    <dgm:cxn modelId="{B13A796A-6A23-2648-8064-5E0342EB4E6D}" type="presParOf" srcId="{99725FDA-19A1-CD4E-8C5E-435ADFFFE8B8}" destId="{33264126-3C6B-9C43-8E44-5963E572EA3A}" srcOrd="2" destOrd="0" presId="urn:microsoft.com/office/officeart/2008/layout/LinedList"/>
    <dgm:cxn modelId="{865E4F1C-7002-9C49-9038-2C4BC9CC66EE}" type="presParOf" srcId="{99725FDA-19A1-CD4E-8C5E-435ADFFFE8B8}" destId="{23D4B150-1385-9B41-ADEE-685D35EDF768}" srcOrd="3" destOrd="0" presId="urn:microsoft.com/office/officeart/2008/layout/LinedList"/>
    <dgm:cxn modelId="{A8C8AA7F-F6B2-8746-A755-29095CC3FFA8}" type="presParOf" srcId="{23D4B150-1385-9B41-ADEE-685D35EDF768}" destId="{317E27CC-FDCB-AA4C-B81B-DEC700F52D58}" srcOrd="0" destOrd="0" presId="urn:microsoft.com/office/officeart/2008/layout/LinedList"/>
    <dgm:cxn modelId="{57846F3C-3147-F945-BE4E-40ACEF5F40C6}" type="presParOf" srcId="{23D4B150-1385-9B41-ADEE-685D35EDF768}" destId="{4970BA0F-3817-074F-8DD1-221116D50F14}" srcOrd="1" destOrd="0" presId="urn:microsoft.com/office/officeart/2008/layout/LinedList"/>
    <dgm:cxn modelId="{C3C50A08-11D0-2242-B842-3529C7478A32}" type="presParOf" srcId="{99725FDA-19A1-CD4E-8C5E-435ADFFFE8B8}" destId="{BD16A27E-2FA6-1946-8830-9E126F472969}" srcOrd="4" destOrd="0" presId="urn:microsoft.com/office/officeart/2008/layout/LinedList"/>
    <dgm:cxn modelId="{BC4BC059-D9BD-0146-B373-8E0B584F021F}" type="presParOf" srcId="{99725FDA-19A1-CD4E-8C5E-435ADFFFE8B8}" destId="{321CB0FA-56FC-8243-8987-7D1829A40AE5}" srcOrd="5" destOrd="0" presId="urn:microsoft.com/office/officeart/2008/layout/LinedList"/>
    <dgm:cxn modelId="{923A3BC7-B4A7-6E4F-805F-8BA611B4BDB5}" type="presParOf" srcId="{321CB0FA-56FC-8243-8987-7D1829A40AE5}" destId="{BCBD5EF6-3DD0-9D48-9E58-38974490483A}" srcOrd="0" destOrd="0" presId="urn:microsoft.com/office/officeart/2008/layout/LinedList"/>
    <dgm:cxn modelId="{EFE096CC-0B16-3F43-BDA5-6B2644A59FCA}" type="presParOf" srcId="{321CB0FA-56FC-8243-8987-7D1829A40AE5}" destId="{6018EC34-F22D-934B-B042-8F7D5C7FDA9C}" srcOrd="1" destOrd="0" presId="urn:microsoft.com/office/officeart/2008/layout/LinedList"/>
    <dgm:cxn modelId="{585DA156-88F5-B946-B1B6-10D55CF6CF8A}" type="presParOf" srcId="{99725FDA-19A1-CD4E-8C5E-435ADFFFE8B8}" destId="{C82250E5-E23D-0844-9228-D78FF00C0811}" srcOrd="6" destOrd="0" presId="urn:microsoft.com/office/officeart/2008/layout/LinedList"/>
    <dgm:cxn modelId="{B8E298C1-848A-994A-9DCF-6C24FD119325}" type="presParOf" srcId="{99725FDA-19A1-CD4E-8C5E-435ADFFFE8B8}" destId="{573898E0-AFD2-504A-A40F-EAE8A91B4332}" srcOrd="7" destOrd="0" presId="urn:microsoft.com/office/officeart/2008/layout/LinedList"/>
    <dgm:cxn modelId="{30836838-C474-7C48-91A4-50E90011AB28}" type="presParOf" srcId="{573898E0-AFD2-504A-A40F-EAE8A91B4332}" destId="{F079EFB9-6244-4D47-B0EF-4EEC2B7E95E1}" srcOrd="0" destOrd="0" presId="urn:microsoft.com/office/officeart/2008/layout/LinedList"/>
    <dgm:cxn modelId="{1AE03DAF-2B6E-1844-BAC2-A4AABE2A2857}" type="presParOf" srcId="{573898E0-AFD2-504A-A40F-EAE8A91B4332}" destId="{3A897032-9EE4-DA46-996A-477FB914676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815DB-1F04-D74B-8CD0-1BEB6C7FEE84}">
      <dsp:nvSpPr>
        <dsp:cNvPr id="0" name=""/>
        <dsp:cNvSpPr/>
      </dsp:nvSpPr>
      <dsp:spPr>
        <a:xfrm>
          <a:off x="0" y="668"/>
          <a:ext cx="53341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7DBD49E-D82A-314A-8687-E4E7B05B6B8B}">
      <dsp:nvSpPr>
        <dsp:cNvPr id="0" name=""/>
        <dsp:cNvSpPr/>
      </dsp:nvSpPr>
      <dsp:spPr>
        <a:xfrm>
          <a:off x="0" y="668"/>
          <a:ext cx="5334197" cy="1095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The consequential Kocuria, is an institutional level, observational retrospective study of an emerging cause of infection.</a:t>
          </a:r>
        </a:p>
      </dsp:txBody>
      <dsp:txXfrm>
        <a:off x="0" y="668"/>
        <a:ext cx="5334197" cy="1095348"/>
      </dsp:txXfrm>
    </dsp:sp>
    <dsp:sp modelId="{4808AE9B-9125-8449-B657-5EF52B190401}">
      <dsp:nvSpPr>
        <dsp:cNvPr id="0" name=""/>
        <dsp:cNvSpPr/>
      </dsp:nvSpPr>
      <dsp:spPr>
        <a:xfrm>
          <a:off x="0" y="1096016"/>
          <a:ext cx="53341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6AD989F-EFB2-9B4B-A9AC-893BCE8BC943}">
      <dsp:nvSpPr>
        <dsp:cNvPr id="0" name=""/>
        <dsp:cNvSpPr/>
      </dsp:nvSpPr>
      <dsp:spPr>
        <a:xfrm>
          <a:off x="0" y="1096016"/>
          <a:ext cx="5334197" cy="1095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The purpose of this study is to describe at characterize the patients admitted in our institutions with culture studies positive for Kocuria Kristniae (KK).  </a:t>
          </a:r>
        </a:p>
      </dsp:txBody>
      <dsp:txXfrm>
        <a:off x="0" y="1096016"/>
        <a:ext cx="5334197" cy="1095348"/>
      </dsp:txXfrm>
    </dsp:sp>
    <dsp:sp modelId="{95D172BA-390E-5D4A-9AF3-EE9C66C5B65C}">
      <dsp:nvSpPr>
        <dsp:cNvPr id="0" name=""/>
        <dsp:cNvSpPr/>
      </dsp:nvSpPr>
      <dsp:spPr>
        <a:xfrm>
          <a:off x="0" y="2191364"/>
          <a:ext cx="53341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93A4C11-353D-B84A-BC74-626B8D6B464B}">
      <dsp:nvSpPr>
        <dsp:cNvPr id="0" name=""/>
        <dsp:cNvSpPr/>
      </dsp:nvSpPr>
      <dsp:spPr>
        <a:xfrm>
          <a:off x="0" y="2191364"/>
          <a:ext cx="5334197" cy="1095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KK is a gram-positive, strictly aerobic, catalase-positive, coagulase-negative, non-</a:t>
          </a:r>
          <a:r>
            <a:rPr lang="en-US" sz="1400" kern="1200" dirty="0" err="1"/>
            <a:t>haemolytic</a:t>
          </a:r>
          <a:r>
            <a:rPr lang="en-US" sz="1400" kern="1200" dirty="0"/>
            <a:t> coccus that is  non-encapsulated, and non-endospore-forming, and is increasingly emerging as a pathogen implicated in human disease.  </a:t>
          </a:r>
        </a:p>
      </dsp:txBody>
      <dsp:txXfrm>
        <a:off x="0" y="2191364"/>
        <a:ext cx="5334197" cy="1095348"/>
      </dsp:txXfrm>
    </dsp:sp>
    <dsp:sp modelId="{65B89594-4316-5F4A-8C11-62A33629301D}">
      <dsp:nvSpPr>
        <dsp:cNvPr id="0" name=""/>
        <dsp:cNvSpPr/>
      </dsp:nvSpPr>
      <dsp:spPr>
        <a:xfrm>
          <a:off x="0" y="3286713"/>
          <a:ext cx="53341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A33A477-DB52-4944-B8E4-AE4554D02C87}">
      <dsp:nvSpPr>
        <dsp:cNvPr id="0" name=""/>
        <dsp:cNvSpPr/>
      </dsp:nvSpPr>
      <dsp:spPr>
        <a:xfrm>
          <a:off x="0" y="3286713"/>
          <a:ext cx="5334197" cy="1095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While there have been case reports throughout the world in diverse patient populations of disease caused by this bacteria, a thorough literature review failed to encounter a study evaluating multiple cases of infection by KK within a single institution.  </a:t>
          </a:r>
        </a:p>
      </dsp:txBody>
      <dsp:txXfrm>
        <a:off x="0" y="3286713"/>
        <a:ext cx="5334197" cy="1095348"/>
      </dsp:txXfrm>
    </dsp:sp>
    <dsp:sp modelId="{AEBD9FB9-D95C-C747-812A-0011131B87C5}">
      <dsp:nvSpPr>
        <dsp:cNvPr id="0" name=""/>
        <dsp:cNvSpPr/>
      </dsp:nvSpPr>
      <dsp:spPr>
        <a:xfrm>
          <a:off x="0" y="4382061"/>
          <a:ext cx="53341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A20A990-4150-EC4A-8BCE-F228A2A5A2CB}">
      <dsp:nvSpPr>
        <dsp:cNvPr id="0" name=""/>
        <dsp:cNvSpPr/>
      </dsp:nvSpPr>
      <dsp:spPr>
        <a:xfrm>
          <a:off x="0" y="4382061"/>
          <a:ext cx="5334197" cy="1095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The investigators seek to employ observational methods in this pilot study to describe the cases encountered in our institution in order to better characterize the patients susceptible to such infection, and to generate more focused research into this emergent pathogen.</a:t>
          </a:r>
          <a:br>
            <a:rPr lang="en-US" sz="1400" kern="1200" dirty="0"/>
          </a:br>
          <a:endParaRPr lang="en-US" sz="1400" kern="1200" dirty="0"/>
        </a:p>
      </dsp:txBody>
      <dsp:txXfrm>
        <a:off x="0" y="4382061"/>
        <a:ext cx="5334197" cy="10953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EF625-B2A2-FB45-986D-07297E65F8E3}">
      <dsp:nvSpPr>
        <dsp:cNvPr id="0" name=""/>
        <dsp:cNvSpPr/>
      </dsp:nvSpPr>
      <dsp:spPr>
        <a:xfrm>
          <a:off x="0" y="0"/>
          <a:ext cx="49949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BC0BF6-435C-874C-988E-492E1FC651B5}">
      <dsp:nvSpPr>
        <dsp:cNvPr id="0" name=""/>
        <dsp:cNvSpPr/>
      </dsp:nvSpPr>
      <dsp:spPr>
        <a:xfrm>
          <a:off x="0" y="0"/>
          <a:ext cx="4994987" cy="1085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kern="1200" dirty="0"/>
            <a:t>2 patients had positive urine culture for KK, and there were 4 patients with KK positive blood cultures. </a:t>
          </a:r>
        </a:p>
      </dsp:txBody>
      <dsp:txXfrm>
        <a:off x="0" y="0"/>
        <a:ext cx="4994987" cy="1085850"/>
      </dsp:txXfrm>
    </dsp:sp>
    <dsp:sp modelId="{33264126-3C6B-9C43-8E44-5963E572EA3A}">
      <dsp:nvSpPr>
        <dsp:cNvPr id="0" name=""/>
        <dsp:cNvSpPr/>
      </dsp:nvSpPr>
      <dsp:spPr>
        <a:xfrm>
          <a:off x="0" y="1085850"/>
          <a:ext cx="49949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7E27CC-FDCB-AA4C-B81B-DEC700F52D58}">
      <dsp:nvSpPr>
        <dsp:cNvPr id="0" name=""/>
        <dsp:cNvSpPr/>
      </dsp:nvSpPr>
      <dsp:spPr>
        <a:xfrm>
          <a:off x="0" y="1085850"/>
          <a:ext cx="4994987" cy="1085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kern="1200"/>
            <a:t>For patients with KK in abscesses, they were located on the abdomen, back, and right foot.  </a:t>
          </a:r>
        </a:p>
      </dsp:txBody>
      <dsp:txXfrm>
        <a:off x="0" y="1085850"/>
        <a:ext cx="4994987" cy="1085850"/>
      </dsp:txXfrm>
    </dsp:sp>
    <dsp:sp modelId="{BD16A27E-2FA6-1946-8830-9E126F472969}">
      <dsp:nvSpPr>
        <dsp:cNvPr id="0" name=""/>
        <dsp:cNvSpPr/>
      </dsp:nvSpPr>
      <dsp:spPr>
        <a:xfrm>
          <a:off x="0" y="2171700"/>
          <a:ext cx="49949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BD5EF6-3DD0-9D48-9E58-38974490483A}">
      <dsp:nvSpPr>
        <dsp:cNvPr id="0" name=""/>
        <dsp:cNvSpPr/>
      </dsp:nvSpPr>
      <dsp:spPr>
        <a:xfrm>
          <a:off x="0" y="2171700"/>
          <a:ext cx="4994987" cy="1085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kern="1200"/>
            <a:t>For patients with bone cultures positive for KK, they were drawn from a foot, a left toe, and from the right knee.  </a:t>
          </a:r>
        </a:p>
      </dsp:txBody>
      <dsp:txXfrm>
        <a:off x="0" y="2171700"/>
        <a:ext cx="4994987" cy="1085850"/>
      </dsp:txXfrm>
    </dsp:sp>
    <dsp:sp modelId="{C82250E5-E23D-0844-9228-D78FF00C0811}">
      <dsp:nvSpPr>
        <dsp:cNvPr id="0" name=""/>
        <dsp:cNvSpPr/>
      </dsp:nvSpPr>
      <dsp:spPr>
        <a:xfrm>
          <a:off x="0" y="3257550"/>
          <a:ext cx="499498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79EFB9-6244-4D47-B0EF-4EEC2B7E95E1}">
      <dsp:nvSpPr>
        <dsp:cNvPr id="0" name=""/>
        <dsp:cNvSpPr/>
      </dsp:nvSpPr>
      <dsp:spPr>
        <a:xfrm>
          <a:off x="0" y="3257550"/>
          <a:ext cx="4994987" cy="1085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kern="1200"/>
            <a:t>Infected ulcers with KK occurred on the left hand and the right foot.  </a:t>
          </a:r>
        </a:p>
      </dsp:txBody>
      <dsp:txXfrm>
        <a:off x="0" y="3257550"/>
        <a:ext cx="4994987" cy="10858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0.44834</cdr:x>
      <cdr:y>0.62002</cdr:y>
    </cdr:from>
    <cdr:to>
      <cdr:x>0.55046</cdr:x>
      <cdr:y>0.71085</cdr:y>
    </cdr:to>
    <cdr:sp macro="" textlink="">
      <cdr:nvSpPr>
        <cdr:cNvPr id="2" name="Text Box 1"/>
        <cdr:cNvSpPr txBox="1"/>
      </cdr:nvSpPr>
      <cdr:spPr>
        <a:xfrm xmlns:a="http://schemas.openxmlformats.org/drawingml/2006/main">
          <a:off x="2447790" y="1772888"/>
          <a:ext cx="557548" cy="2597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92.9%</a:t>
          </a:r>
        </a:p>
      </cdr:txBody>
    </cdr:sp>
  </cdr:relSizeAnchor>
  <cdr:relSizeAnchor xmlns:cdr="http://schemas.openxmlformats.org/drawingml/2006/chartDrawing">
    <cdr:from>
      <cdr:x>0.42036</cdr:x>
      <cdr:y>0.18418</cdr:y>
    </cdr:from>
    <cdr:to>
      <cdr:x>0.53501</cdr:x>
      <cdr:y>0.30144</cdr:y>
    </cdr:to>
    <cdr:sp macro="" textlink="">
      <cdr:nvSpPr>
        <cdr:cNvPr id="3" name="Text Box 2"/>
        <cdr:cNvSpPr txBox="1"/>
      </cdr:nvSpPr>
      <cdr:spPr>
        <a:xfrm xmlns:a="http://schemas.openxmlformats.org/drawingml/2006/main">
          <a:off x="2295045" y="526651"/>
          <a:ext cx="625958" cy="3352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7.1 %</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616DA-95D4-FF29-1A88-8F5103C282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7D4BFF-A3D0-18DF-9913-7294EEC2BE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E627AD-3C80-B315-9AAC-4BD5682ABB42}"/>
              </a:ext>
            </a:extLst>
          </p:cNvPr>
          <p:cNvSpPr>
            <a:spLocks noGrp="1"/>
          </p:cNvSpPr>
          <p:nvPr>
            <p:ph type="dt" sz="half" idx="10"/>
          </p:nvPr>
        </p:nvSpPr>
        <p:spPr/>
        <p:txBody>
          <a:bodyPr/>
          <a:lstStyle/>
          <a:p>
            <a:fld id="{11E51F68-45BF-D049-AF56-3C9400737488}" type="datetimeFigureOut">
              <a:rPr lang="en-US" smtClean="0"/>
              <a:t>3/6/24</a:t>
            </a:fld>
            <a:endParaRPr lang="en-US"/>
          </a:p>
        </p:txBody>
      </p:sp>
      <p:sp>
        <p:nvSpPr>
          <p:cNvPr id="5" name="Footer Placeholder 4">
            <a:extLst>
              <a:ext uri="{FF2B5EF4-FFF2-40B4-BE49-F238E27FC236}">
                <a16:creationId xmlns:a16="http://schemas.microsoft.com/office/drawing/2014/main" id="{3C6F884E-2471-1E33-ED14-CD6048A88E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A1B61F-E4B9-96AF-FB7C-4D5E0FEE59A7}"/>
              </a:ext>
            </a:extLst>
          </p:cNvPr>
          <p:cNvSpPr>
            <a:spLocks noGrp="1"/>
          </p:cNvSpPr>
          <p:nvPr>
            <p:ph type="sldNum" sz="quarter" idx="12"/>
          </p:nvPr>
        </p:nvSpPr>
        <p:spPr/>
        <p:txBody>
          <a:bodyPr/>
          <a:lstStyle/>
          <a:p>
            <a:fld id="{E1FD1E9D-397E-4749-8B65-7FC11C27BFEA}" type="slidenum">
              <a:rPr lang="en-US" smtClean="0"/>
              <a:t>‹#›</a:t>
            </a:fld>
            <a:endParaRPr lang="en-US"/>
          </a:p>
        </p:txBody>
      </p:sp>
    </p:spTree>
    <p:extLst>
      <p:ext uri="{BB962C8B-B14F-4D97-AF65-F5344CB8AC3E}">
        <p14:creationId xmlns:p14="http://schemas.microsoft.com/office/powerpoint/2010/main" val="1259731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69591-A012-2E15-FF3B-4C8DDBF2C7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4096CD-CD86-6FE2-6C6A-48179951A8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4B924A-313F-71D5-DF50-5307C855E92B}"/>
              </a:ext>
            </a:extLst>
          </p:cNvPr>
          <p:cNvSpPr>
            <a:spLocks noGrp="1"/>
          </p:cNvSpPr>
          <p:nvPr>
            <p:ph type="dt" sz="half" idx="10"/>
          </p:nvPr>
        </p:nvSpPr>
        <p:spPr/>
        <p:txBody>
          <a:bodyPr/>
          <a:lstStyle/>
          <a:p>
            <a:fld id="{11E51F68-45BF-D049-AF56-3C9400737488}" type="datetimeFigureOut">
              <a:rPr lang="en-US" smtClean="0"/>
              <a:t>3/6/24</a:t>
            </a:fld>
            <a:endParaRPr lang="en-US"/>
          </a:p>
        </p:txBody>
      </p:sp>
      <p:sp>
        <p:nvSpPr>
          <p:cNvPr id="5" name="Footer Placeholder 4">
            <a:extLst>
              <a:ext uri="{FF2B5EF4-FFF2-40B4-BE49-F238E27FC236}">
                <a16:creationId xmlns:a16="http://schemas.microsoft.com/office/drawing/2014/main" id="{1FD70BA7-1F6D-4A9D-4BAB-4DEA4DC897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8460AD-FCE2-76A3-78D8-40100B704054}"/>
              </a:ext>
            </a:extLst>
          </p:cNvPr>
          <p:cNvSpPr>
            <a:spLocks noGrp="1"/>
          </p:cNvSpPr>
          <p:nvPr>
            <p:ph type="sldNum" sz="quarter" idx="12"/>
          </p:nvPr>
        </p:nvSpPr>
        <p:spPr/>
        <p:txBody>
          <a:bodyPr/>
          <a:lstStyle/>
          <a:p>
            <a:fld id="{E1FD1E9D-397E-4749-8B65-7FC11C27BFEA}" type="slidenum">
              <a:rPr lang="en-US" smtClean="0"/>
              <a:t>‹#›</a:t>
            </a:fld>
            <a:endParaRPr lang="en-US"/>
          </a:p>
        </p:txBody>
      </p:sp>
    </p:spTree>
    <p:extLst>
      <p:ext uri="{BB962C8B-B14F-4D97-AF65-F5344CB8AC3E}">
        <p14:creationId xmlns:p14="http://schemas.microsoft.com/office/powerpoint/2010/main" val="3510578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50531A-97F3-F628-3B43-9F4E02D42F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5A3B54-2020-1DDB-2287-E3505C3C63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22767-E294-C84F-1630-56AA84A45CF8}"/>
              </a:ext>
            </a:extLst>
          </p:cNvPr>
          <p:cNvSpPr>
            <a:spLocks noGrp="1"/>
          </p:cNvSpPr>
          <p:nvPr>
            <p:ph type="dt" sz="half" idx="10"/>
          </p:nvPr>
        </p:nvSpPr>
        <p:spPr/>
        <p:txBody>
          <a:bodyPr/>
          <a:lstStyle/>
          <a:p>
            <a:fld id="{11E51F68-45BF-D049-AF56-3C9400737488}" type="datetimeFigureOut">
              <a:rPr lang="en-US" smtClean="0"/>
              <a:t>3/6/24</a:t>
            </a:fld>
            <a:endParaRPr lang="en-US"/>
          </a:p>
        </p:txBody>
      </p:sp>
      <p:sp>
        <p:nvSpPr>
          <p:cNvPr id="5" name="Footer Placeholder 4">
            <a:extLst>
              <a:ext uri="{FF2B5EF4-FFF2-40B4-BE49-F238E27FC236}">
                <a16:creationId xmlns:a16="http://schemas.microsoft.com/office/drawing/2014/main" id="{48CCE56F-0479-7C9E-7C38-308B8E75FC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E9AED-F83A-740B-6223-4B6A3D59022F}"/>
              </a:ext>
            </a:extLst>
          </p:cNvPr>
          <p:cNvSpPr>
            <a:spLocks noGrp="1"/>
          </p:cNvSpPr>
          <p:nvPr>
            <p:ph type="sldNum" sz="quarter" idx="12"/>
          </p:nvPr>
        </p:nvSpPr>
        <p:spPr/>
        <p:txBody>
          <a:bodyPr/>
          <a:lstStyle/>
          <a:p>
            <a:fld id="{E1FD1E9D-397E-4749-8B65-7FC11C27BFEA}" type="slidenum">
              <a:rPr lang="en-US" smtClean="0"/>
              <a:t>‹#›</a:t>
            </a:fld>
            <a:endParaRPr lang="en-US"/>
          </a:p>
        </p:txBody>
      </p:sp>
    </p:spTree>
    <p:extLst>
      <p:ext uri="{BB962C8B-B14F-4D97-AF65-F5344CB8AC3E}">
        <p14:creationId xmlns:p14="http://schemas.microsoft.com/office/powerpoint/2010/main" val="1849894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FADF-94BD-48B6-91B4-4A2520CA96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22BDE8-9FCE-3160-0FF8-CA26CFA5F0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9026F9-8556-B45F-286A-2A5E1B7EF953}"/>
              </a:ext>
            </a:extLst>
          </p:cNvPr>
          <p:cNvSpPr>
            <a:spLocks noGrp="1"/>
          </p:cNvSpPr>
          <p:nvPr>
            <p:ph type="dt" sz="half" idx="10"/>
          </p:nvPr>
        </p:nvSpPr>
        <p:spPr/>
        <p:txBody>
          <a:bodyPr/>
          <a:lstStyle/>
          <a:p>
            <a:fld id="{11E51F68-45BF-D049-AF56-3C9400737488}" type="datetimeFigureOut">
              <a:rPr lang="en-US" smtClean="0"/>
              <a:t>3/6/24</a:t>
            </a:fld>
            <a:endParaRPr lang="en-US"/>
          </a:p>
        </p:txBody>
      </p:sp>
      <p:sp>
        <p:nvSpPr>
          <p:cNvPr id="5" name="Footer Placeholder 4">
            <a:extLst>
              <a:ext uri="{FF2B5EF4-FFF2-40B4-BE49-F238E27FC236}">
                <a16:creationId xmlns:a16="http://schemas.microsoft.com/office/drawing/2014/main" id="{3D9CCFF6-8501-001E-D622-7AC76A840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131643-676E-623C-49A9-9DE9ADE940F3}"/>
              </a:ext>
            </a:extLst>
          </p:cNvPr>
          <p:cNvSpPr>
            <a:spLocks noGrp="1"/>
          </p:cNvSpPr>
          <p:nvPr>
            <p:ph type="sldNum" sz="quarter" idx="12"/>
          </p:nvPr>
        </p:nvSpPr>
        <p:spPr/>
        <p:txBody>
          <a:bodyPr/>
          <a:lstStyle/>
          <a:p>
            <a:fld id="{E1FD1E9D-397E-4749-8B65-7FC11C27BFEA}" type="slidenum">
              <a:rPr lang="en-US" smtClean="0"/>
              <a:t>‹#›</a:t>
            </a:fld>
            <a:endParaRPr lang="en-US"/>
          </a:p>
        </p:txBody>
      </p:sp>
    </p:spTree>
    <p:extLst>
      <p:ext uri="{BB962C8B-B14F-4D97-AF65-F5344CB8AC3E}">
        <p14:creationId xmlns:p14="http://schemas.microsoft.com/office/powerpoint/2010/main" val="3338154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DD66E-1C0C-182D-0E0A-3611A5B194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A71374-2494-4BB4-AB57-79A9EAF789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1A2985-5B61-DE23-8540-CC0913CFB968}"/>
              </a:ext>
            </a:extLst>
          </p:cNvPr>
          <p:cNvSpPr>
            <a:spLocks noGrp="1"/>
          </p:cNvSpPr>
          <p:nvPr>
            <p:ph type="dt" sz="half" idx="10"/>
          </p:nvPr>
        </p:nvSpPr>
        <p:spPr/>
        <p:txBody>
          <a:bodyPr/>
          <a:lstStyle/>
          <a:p>
            <a:fld id="{11E51F68-45BF-D049-AF56-3C9400737488}" type="datetimeFigureOut">
              <a:rPr lang="en-US" smtClean="0"/>
              <a:t>3/6/24</a:t>
            </a:fld>
            <a:endParaRPr lang="en-US"/>
          </a:p>
        </p:txBody>
      </p:sp>
      <p:sp>
        <p:nvSpPr>
          <p:cNvPr id="5" name="Footer Placeholder 4">
            <a:extLst>
              <a:ext uri="{FF2B5EF4-FFF2-40B4-BE49-F238E27FC236}">
                <a16:creationId xmlns:a16="http://schemas.microsoft.com/office/drawing/2014/main" id="{F018010C-157B-E06B-2F66-F5EC087257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29FF2-D52A-C061-3569-33B2869A9DCD}"/>
              </a:ext>
            </a:extLst>
          </p:cNvPr>
          <p:cNvSpPr>
            <a:spLocks noGrp="1"/>
          </p:cNvSpPr>
          <p:nvPr>
            <p:ph type="sldNum" sz="quarter" idx="12"/>
          </p:nvPr>
        </p:nvSpPr>
        <p:spPr/>
        <p:txBody>
          <a:bodyPr/>
          <a:lstStyle/>
          <a:p>
            <a:fld id="{E1FD1E9D-397E-4749-8B65-7FC11C27BFEA}" type="slidenum">
              <a:rPr lang="en-US" smtClean="0"/>
              <a:t>‹#›</a:t>
            </a:fld>
            <a:endParaRPr lang="en-US"/>
          </a:p>
        </p:txBody>
      </p:sp>
    </p:spTree>
    <p:extLst>
      <p:ext uri="{BB962C8B-B14F-4D97-AF65-F5344CB8AC3E}">
        <p14:creationId xmlns:p14="http://schemas.microsoft.com/office/powerpoint/2010/main" val="4189233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9FDDD-E5D5-E3F5-7A81-131A7CCB08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55E12E-1E5B-0AFE-4841-FB1ADC4018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92A69B-D643-116F-8ED0-B57CC08BE1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BA746D-03CF-D520-80CC-BC8C03EEB987}"/>
              </a:ext>
            </a:extLst>
          </p:cNvPr>
          <p:cNvSpPr>
            <a:spLocks noGrp="1"/>
          </p:cNvSpPr>
          <p:nvPr>
            <p:ph type="dt" sz="half" idx="10"/>
          </p:nvPr>
        </p:nvSpPr>
        <p:spPr/>
        <p:txBody>
          <a:bodyPr/>
          <a:lstStyle/>
          <a:p>
            <a:fld id="{11E51F68-45BF-D049-AF56-3C9400737488}" type="datetimeFigureOut">
              <a:rPr lang="en-US" smtClean="0"/>
              <a:t>3/6/24</a:t>
            </a:fld>
            <a:endParaRPr lang="en-US"/>
          </a:p>
        </p:txBody>
      </p:sp>
      <p:sp>
        <p:nvSpPr>
          <p:cNvPr id="6" name="Footer Placeholder 5">
            <a:extLst>
              <a:ext uri="{FF2B5EF4-FFF2-40B4-BE49-F238E27FC236}">
                <a16:creationId xmlns:a16="http://schemas.microsoft.com/office/drawing/2014/main" id="{2A2F799B-E6DE-05EA-105B-B5AC905992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3E2444-E861-3244-8883-F0C3B09177F0}"/>
              </a:ext>
            </a:extLst>
          </p:cNvPr>
          <p:cNvSpPr>
            <a:spLocks noGrp="1"/>
          </p:cNvSpPr>
          <p:nvPr>
            <p:ph type="sldNum" sz="quarter" idx="12"/>
          </p:nvPr>
        </p:nvSpPr>
        <p:spPr/>
        <p:txBody>
          <a:bodyPr/>
          <a:lstStyle/>
          <a:p>
            <a:fld id="{E1FD1E9D-397E-4749-8B65-7FC11C27BFEA}" type="slidenum">
              <a:rPr lang="en-US" smtClean="0"/>
              <a:t>‹#›</a:t>
            </a:fld>
            <a:endParaRPr lang="en-US"/>
          </a:p>
        </p:txBody>
      </p:sp>
    </p:spTree>
    <p:extLst>
      <p:ext uri="{BB962C8B-B14F-4D97-AF65-F5344CB8AC3E}">
        <p14:creationId xmlns:p14="http://schemas.microsoft.com/office/powerpoint/2010/main" val="3535489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28EC9-4CD0-9DBA-2D01-8CA3EC0A1B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35F5B5-5DC3-3231-041A-7B93A5818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A75E3C-5EDB-4417-6DA4-4B7E4A4FF0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E22F18-B548-FC15-3062-55263B7DFF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8C613C-22F1-F1A5-7A27-C9F158FDA1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5D0861-448F-AF75-2393-BDD2C7FCC06D}"/>
              </a:ext>
            </a:extLst>
          </p:cNvPr>
          <p:cNvSpPr>
            <a:spLocks noGrp="1"/>
          </p:cNvSpPr>
          <p:nvPr>
            <p:ph type="dt" sz="half" idx="10"/>
          </p:nvPr>
        </p:nvSpPr>
        <p:spPr/>
        <p:txBody>
          <a:bodyPr/>
          <a:lstStyle/>
          <a:p>
            <a:fld id="{11E51F68-45BF-D049-AF56-3C9400737488}" type="datetimeFigureOut">
              <a:rPr lang="en-US" smtClean="0"/>
              <a:t>3/6/24</a:t>
            </a:fld>
            <a:endParaRPr lang="en-US"/>
          </a:p>
        </p:txBody>
      </p:sp>
      <p:sp>
        <p:nvSpPr>
          <p:cNvPr id="8" name="Footer Placeholder 7">
            <a:extLst>
              <a:ext uri="{FF2B5EF4-FFF2-40B4-BE49-F238E27FC236}">
                <a16:creationId xmlns:a16="http://schemas.microsoft.com/office/drawing/2014/main" id="{3FA86374-67C2-9BE3-16D7-E3530619BB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7D3D31-34CF-284C-311E-6AE4D28E8087}"/>
              </a:ext>
            </a:extLst>
          </p:cNvPr>
          <p:cNvSpPr>
            <a:spLocks noGrp="1"/>
          </p:cNvSpPr>
          <p:nvPr>
            <p:ph type="sldNum" sz="quarter" idx="12"/>
          </p:nvPr>
        </p:nvSpPr>
        <p:spPr/>
        <p:txBody>
          <a:bodyPr/>
          <a:lstStyle/>
          <a:p>
            <a:fld id="{E1FD1E9D-397E-4749-8B65-7FC11C27BFEA}" type="slidenum">
              <a:rPr lang="en-US" smtClean="0"/>
              <a:t>‹#›</a:t>
            </a:fld>
            <a:endParaRPr lang="en-US"/>
          </a:p>
        </p:txBody>
      </p:sp>
    </p:spTree>
    <p:extLst>
      <p:ext uri="{BB962C8B-B14F-4D97-AF65-F5344CB8AC3E}">
        <p14:creationId xmlns:p14="http://schemas.microsoft.com/office/powerpoint/2010/main" val="666494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980E0-DDAD-CB60-A648-273E8969E9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78B051-4E25-D44F-8516-D350890847B4}"/>
              </a:ext>
            </a:extLst>
          </p:cNvPr>
          <p:cNvSpPr>
            <a:spLocks noGrp="1"/>
          </p:cNvSpPr>
          <p:nvPr>
            <p:ph type="dt" sz="half" idx="10"/>
          </p:nvPr>
        </p:nvSpPr>
        <p:spPr/>
        <p:txBody>
          <a:bodyPr/>
          <a:lstStyle/>
          <a:p>
            <a:fld id="{11E51F68-45BF-D049-AF56-3C9400737488}" type="datetimeFigureOut">
              <a:rPr lang="en-US" smtClean="0"/>
              <a:t>3/6/24</a:t>
            </a:fld>
            <a:endParaRPr lang="en-US"/>
          </a:p>
        </p:txBody>
      </p:sp>
      <p:sp>
        <p:nvSpPr>
          <p:cNvPr id="4" name="Footer Placeholder 3">
            <a:extLst>
              <a:ext uri="{FF2B5EF4-FFF2-40B4-BE49-F238E27FC236}">
                <a16:creationId xmlns:a16="http://schemas.microsoft.com/office/drawing/2014/main" id="{CE86EEF0-21BB-FBFD-6823-2FBB9ED9D8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FEBEF8-D6F7-BAC0-DEC9-AEA162DBA65F}"/>
              </a:ext>
            </a:extLst>
          </p:cNvPr>
          <p:cNvSpPr>
            <a:spLocks noGrp="1"/>
          </p:cNvSpPr>
          <p:nvPr>
            <p:ph type="sldNum" sz="quarter" idx="12"/>
          </p:nvPr>
        </p:nvSpPr>
        <p:spPr/>
        <p:txBody>
          <a:bodyPr/>
          <a:lstStyle/>
          <a:p>
            <a:fld id="{E1FD1E9D-397E-4749-8B65-7FC11C27BFEA}" type="slidenum">
              <a:rPr lang="en-US" smtClean="0"/>
              <a:t>‹#›</a:t>
            </a:fld>
            <a:endParaRPr lang="en-US"/>
          </a:p>
        </p:txBody>
      </p:sp>
    </p:spTree>
    <p:extLst>
      <p:ext uri="{BB962C8B-B14F-4D97-AF65-F5344CB8AC3E}">
        <p14:creationId xmlns:p14="http://schemas.microsoft.com/office/powerpoint/2010/main" val="3057304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9E1640-0F9A-1AB5-E2D9-D631E9DA3964}"/>
              </a:ext>
            </a:extLst>
          </p:cNvPr>
          <p:cNvSpPr>
            <a:spLocks noGrp="1"/>
          </p:cNvSpPr>
          <p:nvPr>
            <p:ph type="dt" sz="half" idx="10"/>
          </p:nvPr>
        </p:nvSpPr>
        <p:spPr/>
        <p:txBody>
          <a:bodyPr/>
          <a:lstStyle/>
          <a:p>
            <a:fld id="{11E51F68-45BF-D049-AF56-3C9400737488}" type="datetimeFigureOut">
              <a:rPr lang="en-US" smtClean="0"/>
              <a:t>3/6/24</a:t>
            </a:fld>
            <a:endParaRPr lang="en-US"/>
          </a:p>
        </p:txBody>
      </p:sp>
      <p:sp>
        <p:nvSpPr>
          <p:cNvPr id="3" name="Footer Placeholder 2">
            <a:extLst>
              <a:ext uri="{FF2B5EF4-FFF2-40B4-BE49-F238E27FC236}">
                <a16:creationId xmlns:a16="http://schemas.microsoft.com/office/drawing/2014/main" id="{66BE5037-55B7-E01E-38F4-E1297C7605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9C3A15-D31B-49EB-7C7A-7CB8E1BBD933}"/>
              </a:ext>
            </a:extLst>
          </p:cNvPr>
          <p:cNvSpPr>
            <a:spLocks noGrp="1"/>
          </p:cNvSpPr>
          <p:nvPr>
            <p:ph type="sldNum" sz="quarter" idx="12"/>
          </p:nvPr>
        </p:nvSpPr>
        <p:spPr/>
        <p:txBody>
          <a:bodyPr/>
          <a:lstStyle/>
          <a:p>
            <a:fld id="{E1FD1E9D-397E-4749-8B65-7FC11C27BFEA}" type="slidenum">
              <a:rPr lang="en-US" smtClean="0"/>
              <a:t>‹#›</a:t>
            </a:fld>
            <a:endParaRPr lang="en-US"/>
          </a:p>
        </p:txBody>
      </p:sp>
    </p:spTree>
    <p:extLst>
      <p:ext uri="{BB962C8B-B14F-4D97-AF65-F5344CB8AC3E}">
        <p14:creationId xmlns:p14="http://schemas.microsoft.com/office/powerpoint/2010/main" val="1776845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37F37-2ADC-A5E5-4F83-9A65EFFD41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40E6EF-7CA4-5A75-F8D9-4C377B3F63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9BAAAD-D7FA-2059-8F48-5EE91CFF23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069D68-8C3C-BE78-CA04-D0B712B491AF}"/>
              </a:ext>
            </a:extLst>
          </p:cNvPr>
          <p:cNvSpPr>
            <a:spLocks noGrp="1"/>
          </p:cNvSpPr>
          <p:nvPr>
            <p:ph type="dt" sz="half" idx="10"/>
          </p:nvPr>
        </p:nvSpPr>
        <p:spPr/>
        <p:txBody>
          <a:bodyPr/>
          <a:lstStyle/>
          <a:p>
            <a:fld id="{11E51F68-45BF-D049-AF56-3C9400737488}" type="datetimeFigureOut">
              <a:rPr lang="en-US" smtClean="0"/>
              <a:t>3/6/24</a:t>
            </a:fld>
            <a:endParaRPr lang="en-US"/>
          </a:p>
        </p:txBody>
      </p:sp>
      <p:sp>
        <p:nvSpPr>
          <p:cNvPr id="6" name="Footer Placeholder 5">
            <a:extLst>
              <a:ext uri="{FF2B5EF4-FFF2-40B4-BE49-F238E27FC236}">
                <a16:creationId xmlns:a16="http://schemas.microsoft.com/office/drawing/2014/main" id="{E3632A00-E7B3-7D01-C3D7-2CD9DB9C23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0E84B5-3EC7-9E62-BA79-4ABEF7145DD9}"/>
              </a:ext>
            </a:extLst>
          </p:cNvPr>
          <p:cNvSpPr>
            <a:spLocks noGrp="1"/>
          </p:cNvSpPr>
          <p:nvPr>
            <p:ph type="sldNum" sz="quarter" idx="12"/>
          </p:nvPr>
        </p:nvSpPr>
        <p:spPr/>
        <p:txBody>
          <a:bodyPr/>
          <a:lstStyle/>
          <a:p>
            <a:fld id="{E1FD1E9D-397E-4749-8B65-7FC11C27BFEA}" type="slidenum">
              <a:rPr lang="en-US" smtClean="0"/>
              <a:t>‹#›</a:t>
            </a:fld>
            <a:endParaRPr lang="en-US"/>
          </a:p>
        </p:txBody>
      </p:sp>
    </p:spTree>
    <p:extLst>
      <p:ext uri="{BB962C8B-B14F-4D97-AF65-F5344CB8AC3E}">
        <p14:creationId xmlns:p14="http://schemas.microsoft.com/office/powerpoint/2010/main" val="4107584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023B7-2ED9-8D52-5EF4-BEEA4F157A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B4429C-9A1E-16C5-1EB3-5D40073F79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BF19E5-4F1F-BFC6-1FC9-C77F1823C0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E997D4-4E44-3182-2E17-7E6665E7E7C8}"/>
              </a:ext>
            </a:extLst>
          </p:cNvPr>
          <p:cNvSpPr>
            <a:spLocks noGrp="1"/>
          </p:cNvSpPr>
          <p:nvPr>
            <p:ph type="dt" sz="half" idx="10"/>
          </p:nvPr>
        </p:nvSpPr>
        <p:spPr/>
        <p:txBody>
          <a:bodyPr/>
          <a:lstStyle/>
          <a:p>
            <a:fld id="{11E51F68-45BF-D049-AF56-3C9400737488}" type="datetimeFigureOut">
              <a:rPr lang="en-US" smtClean="0"/>
              <a:t>3/6/24</a:t>
            </a:fld>
            <a:endParaRPr lang="en-US"/>
          </a:p>
        </p:txBody>
      </p:sp>
      <p:sp>
        <p:nvSpPr>
          <p:cNvPr id="6" name="Footer Placeholder 5">
            <a:extLst>
              <a:ext uri="{FF2B5EF4-FFF2-40B4-BE49-F238E27FC236}">
                <a16:creationId xmlns:a16="http://schemas.microsoft.com/office/drawing/2014/main" id="{F4139EEE-3C5B-42B0-9990-6CF4FACF84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49F2EC-5D7E-A79E-D468-CFD70CE24637}"/>
              </a:ext>
            </a:extLst>
          </p:cNvPr>
          <p:cNvSpPr>
            <a:spLocks noGrp="1"/>
          </p:cNvSpPr>
          <p:nvPr>
            <p:ph type="sldNum" sz="quarter" idx="12"/>
          </p:nvPr>
        </p:nvSpPr>
        <p:spPr/>
        <p:txBody>
          <a:bodyPr/>
          <a:lstStyle/>
          <a:p>
            <a:fld id="{E1FD1E9D-397E-4749-8B65-7FC11C27BFEA}" type="slidenum">
              <a:rPr lang="en-US" smtClean="0"/>
              <a:t>‹#›</a:t>
            </a:fld>
            <a:endParaRPr lang="en-US"/>
          </a:p>
        </p:txBody>
      </p:sp>
    </p:spTree>
    <p:extLst>
      <p:ext uri="{BB962C8B-B14F-4D97-AF65-F5344CB8AC3E}">
        <p14:creationId xmlns:p14="http://schemas.microsoft.com/office/powerpoint/2010/main" val="2305424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F0A0AD-E863-18E0-4FDF-C356D7A7DB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D01C01-BDC2-ECA1-A427-C20D55B7AD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9C0AC-5395-AA7A-699F-6BBDFEA5DE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51F68-45BF-D049-AF56-3C9400737488}" type="datetimeFigureOut">
              <a:rPr lang="en-US" smtClean="0"/>
              <a:t>3/6/24</a:t>
            </a:fld>
            <a:endParaRPr lang="en-US"/>
          </a:p>
        </p:txBody>
      </p:sp>
      <p:sp>
        <p:nvSpPr>
          <p:cNvPr id="5" name="Footer Placeholder 4">
            <a:extLst>
              <a:ext uri="{FF2B5EF4-FFF2-40B4-BE49-F238E27FC236}">
                <a16:creationId xmlns:a16="http://schemas.microsoft.com/office/drawing/2014/main" id="{0F501085-7CEC-6CDC-98F9-44E45ACF13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C98AA3-E101-D4C6-32D0-B3129C103F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D1E9D-397E-4749-8B65-7FC11C27BFEA}" type="slidenum">
              <a:rPr lang="en-US" smtClean="0"/>
              <a:t>‹#›</a:t>
            </a:fld>
            <a:endParaRPr lang="en-US"/>
          </a:p>
        </p:txBody>
      </p:sp>
    </p:spTree>
    <p:extLst>
      <p:ext uri="{BB962C8B-B14F-4D97-AF65-F5344CB8AC3E}">
        <p14:creationId xmlns:p14="http://schemas.microsoft.com/office/powerpoint/2010/main" val="1963314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cdc.gov/hiv/basics/livingwithhiv/opportunisticinfec-tions.htm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chart" Target="../charts/chart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41" name="Rectangle 1040">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Freeform: Shape 1038">
            <a:extLst>
              <a:ext uri="{FF2B5EF4-FFF2-40B4-BE49-F238E27FC236}">
                <a16:creationId xmlns:a16="http://schemas.microsoft.com/office/drawing/2014/main" id="{DB74BAD7-F0FC-4719-A31F-1ABDB621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AutoShape 4">
            <a:extLst>
              <a:ext uri="{FF2B5EF4-FFF2-40B4-BE49-F238E27FC236}">
                <a16:creationId xmlns:a16="http://schemas.microsoft.com/office/drawing/2014/main" id="{03CD4E90-34E7-A84F-9711-846ABC2DAC81}"/>
              </a:ext>
            </a:extLst>
          </p:cNvPr>
          <p:cNvSpPr>
            <a:spLocks noGrp="1" noChangeAspect="1" noChangeArrowheads="1"/>
          </p:cNvSpPr>
          <p:nvPr>
            <p:ph type="ctrTitle"/>
          </p:nvPr>
        </p:nvSpPr>
        <p:spPr bwMode="auto">
          <a:xfrm>
            <a:off x="1137034" y="609599"/>
            <a:ext cx="6836927" cy="1322888"/>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rtlCol="0" anchor="ctr" anchorCtr="0" compatLnSpc="1">
            <a:prstTxWarp prst="textNoShape">
              <a:avLst/>
            </a:prstTxWarp>
            <a:normAutofit/>
          </a:bodyPr>
          <a:lstStyle/>
          <a:p>
            <a:pPr marL="0" marR="0" algn="l">
              <a:spcAft>
                <a:spcPts val="1000"/>
              </a:spcAft>
            </a:pPr>
            <a:br>
              <a:rPr lang="en-US" sz="1400" b="1" dirty="0">
                <a:effectLst/>
              </a:rPr>
            </a:br>
            <a:r>
              <a:rPr lang="en-US" sz="1800" b="1" dirty="0">
                <a:effectLst/>
                <a:latin typeface="+mn-lt"/>
              </a:rPr>
              <a:t>Division of Family Medicine</a:t>
            </a:r>
            <a:br>
              <a:rPr lang="en-US" sz="1800" b="1" dirty="0">
                <a:effectLst/>
                <a:latin typeface="+mn-lt"/>
              </a:rPr>
            </a:br>
            <a:r>
              <a:rPr lang="en-US" sz="1800" b="1" dirty="0">
                <a:effectLst/>
                <a:latin typeface="+mn-lt"/>
              </a:rPr>
              <a:t>Bella Vista Hospital</a:t>
            </a:r>
            <a:br>
              <a:rPr lang="en-US" sz="1800" b="1" dirty="0">
                <a:effectLst/>
                <a:latin typeface="+mn-lt"/>
              </a:rPr>
            </a:br>
            <a:r>
              <a:rPr lang="en-US" sz="1800" b="1" dirty="0">
                <a:effectLst/>
                <a:latin typeface="+mn-lt"/>
              </a:rPr>
              <a:t>Mayagüez, Puerto Rico</a:t>
            </a:r>
            <a:br>
              <a:rPr lang="en-US" sz="1400" b="1" dirty="0">
                <a:effectLst/>
                <a:latin typeface="+mn-lt"/>
              </a:rPr>
            </a:br>
            <a:endParaRPr lang="en-US" sz="1400" b="1" dirty="0">
              <a:latin typeface="+mn-lt"/>
            </a:endParaRPr>
          </a:p>
        </p:txBody>
      </p:sp>
      <p:sp>
        <p:nvSpPr>
          <p:cNvPr id="3" name="Subtitle 2">
            <a:extLst>
              <a:ext uri="{FF2B5EF4-FFF2-40B4-BE49-F238E27FC236}">
                <a16:creationId xmlns:a16="http://schemas.microsoft.com/office/drawing/2014/main" id="{A507FC68-F514-80A0-930A-57F3A69CFF62}"/>
              </a:ext>
            </a:extLst>
          </p:cNvPr>
          <p:cNvSpPr>
            <a:spLocks noGrp="1"/>
          </p:cNvSpPr>
          <p:nvPr>
            <p:ph type="subTitle" idx="1"/>
          </p:nvPr>
        </p:nvSpPr>
        <p:spPr>
          <a:xfrm>
            <a:off x="1137034" y="2194101"/>
            <a:ext cx="6433805" cy="3908585"/>
          </a:xfrm>
        </p:spPr>
        <p:txBody>
          <a:bodyPr vert="horz" lIns="91440" tIns="45720" rIns="91440" bIns="45720" rtlCol="0">
            <a:normAutofit fontScale="92500" lnSpcReduction="20000"/>
          </a:bodyPr>
          <a:lstStyle/>
          <a:p>
            <a:pPr indent="-228600" algn="l">
              <a:buFont typeface="Arial" panose="020B0604020202020204" pitchFamily="34" charset="0"/>
              <a:buChar char="•"/>
            </a:pPr>
            <a:endParaRPr lang="en-US" sz="800" b="1" dirty="0">
              <a:effectLst/>
            </a:endParaRPr>
          </a:p>
          <a:p>
            <a:pPr indent="-228600" algn="l">
              <a:buFont typeface="Arial" panose="020B0604020202020204" pitchFamily="34" charset="0"/>
              <a:buChar char="•"/>
            </a:pPr>
            <a:endParaRPr lang="en-US" sz="800" b="1" dirty="0">
              <a:effectLst/>
            </a:endParaRPr>
          </a:p>
          <a:p>
            <a:pPr algn="l"/>
            <a:r>
              <a:rPr lang="en-US" sz="2800" b="1" dirty="0">
                <a:solidFill>
                  <a:srgbClr val="C00000"/>
                </a:solidFill>
                <a:effectLst/>
                <a:latin typeface="Trade Gothic Inline" panose="020B0504030203020204" pitchFamily="34" charset="0"/>
              </a:rPr>
              <a:t> </a:t>
            </a:r>
            <a:r>
              <a:rPr lang="en-US" sz="2800" b="1" dirty="0" err="1">
                <a:solidFill>
                  <a:srgbClr val="C00000"/>
                </a:solidFill>
                <a:effectLst/>
                <a:latin typeface="Trade Gothic Inline" panose="020B0504030203020204" pitchFamily="34" charset="0"/>
              </a:rPr>
              <a:t>Kocuria</a:t>
            </a:r>
            <a:r>
              <a:rPr lang="en-US" sz="2800" b="1" dirty="0">
                <a:solidFill>
                  <a:srgbClr val="C00000"/>
                </a:solidFill>
                <a:effectLst/>
                <a:latin typeface="Trade Gothic Inline" panose="020B0504030203020204" pitchFamily="34" charset="0"/>
              </a:rPr>
              <a:t> infections: A case series</a:t>
            </a:r>
          </a:p>
          <a:p>
            <a:pPr algn="l"/>
            <a:endParaRPr lang="en-US" sz="2800" b="1" dirty="0">
              <a:solidFill>
                <a:srgbClr val="C00000"/>
              </a:solidFill>
              <a:effectLst/>
              <a:latin typeface="Trade Gothic Inline" panose="020B0504030203020204" pitchFamily="34" charset="0"/>
            </a:endParaRPr>
          </a:p>
          <a:p>
            <a:pPr indent="-228600" algn="l">
              <a:buFont typeface="Arial" panose="020B0604020202020204" pitchFamily="34" charset="0"/>
              <a:buChar char="•"/>
            </a:pPr>
            <a:endParaRPr lang="en-US" sz="800" b="1" dirty="0"/>
          </a:p>
          <a:p>
            <a:pPr indent="-228600" algn="l">
              <a:buFont typeface="Arial" panose="020B0604020202020204" pitchFamily="34" charset="0"/>
              <a:buChar char="•"/>
            </a:pPr>
            <a:endParaRPr lang="en-US" sz="800" b="1" dirty="0">
              <a:effectLst/>
            </a:endParaRPr>
          </a:p>
          <a:p>
            <a:pPr marL="0" marR="0" indent="-228600" algn="l">
              <a:spcBef>
                <a:spcPts val="0"/>
              </a:spcBef>
              <a:spcAft>
                <a:spcPts val="1000"/>
              </a:spcAft>
              <a:buFont typeface="Arial" panose="020B0604020202020204" pitchFamily="34" charset="0"/>
              <a:buChar char="•"/>
            </a:pPr>
            <a:endParaRPr lang="en-US" sz="800" b="1" dirty="0">
              <a:effectLst/>
            </a:endParaRPr>
          </a:p>
          <a:p>
            <a:pPr marL="0" marR="0" indent="-228600" algn="l">
              <a:spcBef>
                <a:spcPts val="0"/>
              </a:spcBef>
              <a:spcAft>
                <a:spcPts val="1000"/>
              </a:spcAft>
              <a:buFont typeface="Arial" panose="020B0604020202020204" pitchFamily="34" charset="0"/>
              <a:buChar char="•"/>
            </a:pPr>
            <a:endParaRPr lang="en-US" sz="800" b="1" dirty="0">
              <a:effectLst/>
            </a:endParaRPr>
          </a:p>
          <a:p>
            <a:pPr marL="0" marR="0" indent="-228600" algn="l">
              <a:spcBef>
                <a:spcPts val="0"/>
              </a:spcBef>
              <a:spcAft>
                <a:spcPts val="1000"/>
              </a:spcAft>
              <a:buFont typeface="Arial" panose="020B0604020202020204" pitchFamily="34" charset="0"/>
              <a:buChar char="•"/>
            </a:pPr>
            <a:endParaRPr lang="en-US" sz="1100" b="1" dirty="0">
              <a:effectLst/>
            </a:endParaRPr>
          </a:p>
          <a:p>
            <a:pPr marR="0" algn="l">
              <a:spcBef>
                <a:spcPts val="0"/>
              </a:spcBef>
              <a:spcAft>
                <a:spcPts val="1000"/>
              </a:spcAft>
            </a:pPr>
            <a:r>
              <a:rPr lang="en-US" sz="1300" b="1" dirty="0">
                <a:effectLst/>
              </a:rPr>
              <a:t>        Authors:</a:t>
            </a:r>
            <a:endParaRPr lang="en-US" sz="1300" dirty="0">
              <a:effectLst/>
            </a:endParaRPr>
          </a:p>
          <a:p>
            <a:pPr marL="0" marR="0" indent="-228600" algn="l">
              <a:spcBef>
                <a:spcPts val="0"/>
              </a:spcBef>
              <a:spcAft>
                <a:spcPts val="1000"/>
              </a:spcAft>
              <a:buFont typeface="Arial" panose="020B0604020202020204" pitchFamily="34" charset="0"/>
              <a:buChar char="•"/>
            </a:pPr>
            <a:r>
              <a:rPr lang="en-US" sz="1300" b="1" dirty="0">
                <a:effectLst/>
              </a:rPr>
              <a:t>- Francisco Gutierrez M.D. (Family Medicine Specialist)</a:t>
            </a:r>
            <a:endParaRPr lang="en-US" sz="1300" dirty="0">
              <a:effectLst/>
            </a:endParaRPr>
          </a:p>
          <a:p>
            <a:pPr marL="0" marR="0" indent="-228600" algn="l">
              <a:spcBef>
                <a:spcPts val="0"/>
              </a:spcBef>
              <a:spcAft>
                <a:spcPts val="1000"/>
              </a:spcAft>
              <a:buFont typeface="Arial" panose="020B0604020202020204" pitchFamily="34" charset="0"/>
              <a:buChar char="•"/>
            </a:pPr>
            <a:r>
              <a:rPr lang="en-US" sz="1300" b="1" dirty="0">
                <a:effectLst/>
              </a:rPr>
              <a:t>- </a:t>
            </a:r>
            <a:r>
              <a:rPr lang="en-US" sz="1300" b="1" dirty="0" err="1">
                <a:effectLst/>
              </a:rPr>
              <a:t>Dilianys</a:t>
            </a:r>
            <a:r>
              <a:rPr lang="en-US" sz="1300" b="1" dirty="0">
                <a:effectLst/>
              </a:rPr>
              <a:t> Jimenez M.D. (PGY-3 Resident Family Medicine)</a:t>
            </a:r>
            <a:endParaRPr lang="en-US" sz="1300" dirty="0">
              <a:effectLst/>
            </a:endParaRPr>
          </a:p>
          <a:p>
            <a:pPr marL="0" marR="0" indent="-228600" algn="l">
              <a:spcBef>
                <a:spcPts val="0"/>
              </a:spcBef>
              <a:spcAft>
                <a:spcPts val="1000"/>
              </a:spcAft>
              <a:buFont typeface="Arial" panose="020B0604020202020204" pitchFamily="34" charset="0"/>
              <a:buChar char="•"/>
            </a:pPr>
            <a:r>
              <a:rPr lang="en-US" sz="1300" b="1" dirty="0">
                <a:effectLst/>
              </a:rPr>
              <a:t>- </a:t>
            </a:r>
            <a:r>
              <a:rPr lang="en-US" sz="1300" b="1" dirty="0" err="1">
                <a:effectLst/>
              </a:rPr>
              <a:t>Semjon</a:t>
            </a:r>
            <a:r>
              <a:rPr lang="en-US" sz="1300" b="1" dirty="0">
                <a:effectLst/>
              </a:rPr>
              <a:t> </a:t>
            </a:r>
            <a:r>
              <a:rPr lang="en-US" sz="1300" b="1" dirty="0" err="1">
                <a:effectLst/>
              </a:rPr>
              <a:t>Tsyrlin</a:t>
            </a:r>
            <a:r>
              <a:rPr lang="en-US" sz="1300" b="1" dirty="0">
                <a:effectLst/>
              </a:rPr>
              <a:t> M.D. (PGY-3 Resident Family Medicine)</a:t>
            </a:r>
            <a:endParaRPr lang="en-US" sz="1300" dirty="0">
              <a:effectLst/>
            </a:endParaRPr>
          </a:p>
          <a:p>
            <a:pPr marL="0" marR="0" indent="-228600" algn="l">
              <a:spcBef>
                <a:spcPts val="0"/>
              </a:spcBef>
              <a:spcAft>
                <a:spcPts val="1000"/>
              </a:spcAft>
              <a:buFont typeface="Arial" panose="020B0604020202020204" pitchFamily="34" charset="0"/>
              <a:buChar char="•"/>
            </a:pPr>
            <a:r>
              <a:rPr lang="en-US" sz="1300" b="1" dirty="0">
                <a:effectLst/>
              </a:rPr>
              <a:t>- Jose Medrano M.D. (PGY-2 Resident Family Medicine)</a:t>
            </a:r>
            <a:endParaRPr lang="en-US" sz="1300" dirty="0">
              <a:effectLst/>
            </a:endParaRPr>
          </a:p>
          <a:p>
            <a:pPr indent="-228600" algn="l">
              <a:buFont typeface="Arial" panose="020B0604020202020204" pitchFamily="34" charset="0"/>
              <a:buChar char="•"/>
            </a:pPr>
            <a:endParaRPr lang="en-US" sz="800" b="1" dirty="0"/>
          </a:p>
          <a:p>
            <a:pPr algn="l"/>
            <a:r>
              <a:rPr lang="en-US" sz="800" b="1" dirty="0">
                <a:effectLst/>
              </a:rPr>
              <a:t>  </a:t>
            </a:r>
          </a:p>
          <a:p>
            <a:pPr indent="-228600" algn="l">
              <a:buFont typeface="Arial" panose="020B0604020202020204" pitchFamily="34" charset="0"/>
              <a:buChar char="•"/>
            </a:pPr>
            <a:endParaRPr lang="en-US" sz="800" b="1" dirty="0">
              <a:effectLst/>
            </a:endParaRPr>
          </a:p>
          <a:p>
            <a:pPr indent="-228600" algn="l">
              <a:buFont typeface="Arial" panose="020B0604020202020204" pitchFamily="34" charset="0"/>
              <a:buChar char="•"/>
            </a:pPr>
            <a:endParaRPr lang="en-US" sz="800" dirty="0">
              <a:effectLst/>
            </a:endParaRPr>
          </a:p>
          <a:p>
            <a:pPr indent="-228600" algn="l">
              <a:buFont typeface="Arial" panose="020B0604020202020204" pitchFamily="34" charset="0"/>
              <a:buChar char="•"/>
            </a:pPr>
            <a:endParaRPr lang="en-US" sz="800" dirty="0"/>
          </a:p>
        </p:txBody>
      </p:sp>
      <p:pic>
        <p:nvPicPr>
          <p:cNvPr id="1032" name="Picture 8" descr="Bella Vista Family Medicine Residency | Mayaguez">
            <a:extLst>
              <a:ext uri="{FF2B5EF4-FFF2-40B4-BE49-F238E27FC236}">
                <a16:creationId xmlns:a16="http://schemas.microsoft.com/office/drawing/2014/main" id="{F8D3DF86-1651-1E6F-3393-49345AF72E6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46850" y="1046256"/>
            <a:ext cx="2206950" cy="22168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ella Vista Hospital">
            <a:extLst>
              <a:ext uri="{FF2B5EF4-FFF2-40B4-BE49-F238E27FC236}">
                <a16:creationId xmlns:a16="http://schemas.microsoft.com/office/drawing/2014/main" id="{9CC9EFC0-3CF9-4D61-A78E-1845EB5592E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46850" y="3584791"/>
            <a:ext cx="2206950" cy="220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065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31"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3"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5" name="Rectangle 1034">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sp>
        <p:nvSpPr>
          <p:cNvPr id="4" name="Text Placeholder 3">
            <a:extLst>
              <a:ext uri="{FF2B5EF4-FFF2-40B4-BE49-F238E27FC236}">
                <a16:creationId xmlns:a16="http://schemas.microsoft.com/office/drawing/2014/main" id="{75E4DFA1-B0FF-D999-D924-6FE1E3326D74}"/>
              </a:ext>
            </a:extLst>
          </p:cNvPr>
          <p:cNvSpPr>
            <a:spLocks/>
          </p:cNvSpPr>
          <p:nvPr/>
        </p:nvSpPr>
        <p:spPr>
          <a:xfrm>
            <a:off x="933061" y="1291113"/>
            <a:ext cx="9610531" cy="4097591"/>
          </a:xfrm>
          <a:prstGeom prst="rect">
            <a:avLst/>
          </a:prstGeom>
        </p:spPr>
        <p:txBody>
          <a:bodyPr>
            <a:normAutofit fontScale="92500" lnSpcReduction="20000"/>
          </a:bodyPr>
          <a:lstStyle/>
          <a:p>
            <a:pPr marL="237173" indent="-237173" algn="just" defTabSz="758952">
              <a:lnSpc>
                <a:spcPct val="200000"/>
              </a:lnSpc>
              <a:spcAft>
                <a:spcPts val="830"/>
              </a:spcAft>
              <a:buFont typeface="Wingdings" pitchFamily="2" charset="2"/>
              <a:buChar char="Ø"/>
            </a:pPr>
            <a:r>
              <a:rPr lang="en-US" sz="2400" kern="1200">
                <a:solidFill>
                  <a:schemeClr val="tx1"/>
                </a:solidFill>
                <a:latin typeface="Calibri" panose="020F0502020204030204" pitchFamily="34" charset="0"/>
                <a:ea typeface="+mn-ea"/>
                <a:cs typeface="Calibri" panose="020F0502020204030204" pitchFamily="34" charset="0"/>
              </a:rPr>
              <a:t>After evaluation of data noticed that most of the patients were already on antibiotics in the moment of culture samples collection which did not affect the detection of KK.</a:t>
            </a:r>
          </a:p>
          <a:p>
            <a:pPr marL="237173" indent="-237173" algn="just" defTabSz="758952">
              <a:lnSpc>
                <a:spcPct val="200000"/>
              </a:lnSpc>
              <a:spcAft>
                <a:spcPts val="830"/>
              </a:spcAft>
              <a:buFont typeface="Wingdings" pitchFamily="2" charset="2"/>
              <a:buChar char="Ø"/>
            </a:pPr>
            <a:r>
              <a:rPr lang="en-US" sz="2400" kern="1200">
                <a:solidFill>
                  <a:schemeClr val="tx1"/>
                </a:solidFill>
                <a:latin typeface="Calibri" panose="020F0502020204030204" pitchFamily="34" charset="0"/>
                <a:ea typeface="+mn-ea"/>
                <a:cs typeface="Calibri" panose="020F0502020204030204" pitchFamily="34" charset="0"/>
              </a:rPr>
              <a:t>On notice almost half of the patients were on single or doble scheme of antibiotics, small number of the patients were on 3 o 4 combined antibiotics.</a:t>
            </a:r>
            <a:endParaRPr lang="en-US" sz="2400" kern="1200">
              <a:solidFill>
                <a:schemeClr val="tx1"/>
              </a:solidFill>
              <a:latin typeface="Calibri" panose="020F0502020204030204" pitchFamily="34" charset="0"/>
              <a:ea typeface="+mn-ea"/>
              <a:cs typeface="Times New Roman" panose="02020603050405020304" pitchFamily="18" charset="0"/>
            </a:endParaRPr>
          </a:p>
          <a:p>
            <a:pPr marL="237173" indent="-237173" algn="just" defTabSz="758952">
              <a:lnSpc>
                <a:spcPct val="200000"/>
              </a:lnSpc>
              <a:spcAft>
                <a:spcPts val="830"/>
              </a:spcAft>
              <a:buFont typeface="Wingdings" pitchFamily="2" charset="2"/>
              <a:buChar char="Ø"/>
            </a:pPr>
            <a:r>
              <a:rPr lang="en-US" sz="2400" kern="1200">
                <a:solidFill>
                  <a:schemeClr val="tx1"/>
                </a:solidFill>
                <a:latin typeface="Calibri" panose="020F0502020204030204" pitchFamily="34" charset="0"/>
                <a:ea typeface="+mn-ea"/>
                <a:cs typeface="Calibri" panose="020F0502020204030204" pitchFamily="34" charset="0"/>
              </a:rPr>
              <a:t>There were no lethal outcomes during the 14 admissions examined.</a:t>
            </a:r>
            <a:endParaRPr lang="en-US" sz="2400" kern="1200">
              <a:solidFill>
                <a:schemeClr val="tx1"/>
              </a:solidFill>
              <a:latin typeface="Calibri" panose="020F0502020204030204" pitchFamily="34" charset="0"/>
              <a:ea typeface="+mn-ea"/>
              <a:cs typeface="Times New Roman" panose="02020603050405020304" pitchFamily="18" charset="0"/>
            </a:endParaRPr>
          </a:p>
          <a:p>
            <a:endParaRPr lang="en-US" dirty="0"/>
          </a:p>
        </p:txBody>
      </p:sp>
    </p:spTree>
    <p:extLst>
      <p:ext uri="{BB962C8B-B14F-4D97-AF65-F5344CB8AC3E}">
        <p14:creationId xmlns:p14="http://schemas.microsoft.com/office/powerpoint/2010/main" val="3895800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233105-A198-63C5-04C0-D835A49F607E}"/>
              </a:ext>
            </a:extLst>
          </p:cNvPr>
          <p:cNvSpPr>
            <a:spLocks noGrp="1"/>
          </p:cNvSpPr>
          <p:nvPr>
            <p:ph type="title"/>
          </p:nvPr>
        </p:nvSpPr>
        <p:spPr>
          <a:xfrm>
            <a:off x="838201" y="365125"/>
            <a:ext cx="5251316" cy="1807305"/>
          </a:xfrm>
        </p:spPr>
        <p:txBody>
          <a:bodyPr>
            <a:normAutofit/>
          </a:bodyPr>
          <a:lstStyle/>
          <a:p>
            <a:r>
              <a:rPr lang="en-US" b="1" u="sng" dirty="0">
                <a:solidFill>
                  <a:srgbClr val="C00000"/>
                </a:solidFill>
                <a:latin typeface="Trade Gothic Inline" panose="020B0504030203020204" pitchFamily="34" charset="0"/>
              </a:rPr>
              <a:t>Conclusions</a:t>
            </a:r>
            <a:br>
              <a:rPr lang="en-US" dirty="0"/>
            </a:br>
            <a:endParaRPr lang="en-US" dirty="0"/>
          </a:p>
        </p:txBody>
      </p:sp>
      <p:sp>
        <p:nvSpPr>
          <p:cNvPr id="3" name="Content Placeholder 2">
            <a:extLst>
              <a:ext uri="{FF2B5EF4-FFF2-40B4-BE49-F238E27FC236}">
                <a16:creationId xmlns:a16="http://schemas.microsoft.com/office/drawing/2014/main" id="{99C1564C-A0F4-BD0C-3958-7CE2822AE3FF}"/>
              </a:ext>
            </a:extLst>
          </p:cNvPr>
          <p:cNvSpPr>
            <a:spLocks noGrp="1"/>
          </p:cNvSpPr>
          <p:nvPr>
            <p:ph idx="1"/>
          </p:nvPr>
        </p:nvSpPr>
        <p:spPr>
          <a:xfrm>
            <a:off x="838200" y="2333297"/>
            <a:ext cx="4619621" cy="3843666"/>
          </a:xfrm>
        </p:spPr>
        <p:txBody>
          <a:bodyPr>
            <a:normAutofit/>
          </a:bodyPr>
          <a:lstStyle/>
          <a:p>
            <a:pPr>
              <a:buFont typeface="Wingdings" pitchFamily="2" charset="2"/>
              <a:buChar char="Ø"/>
            </a:pP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Patient in our cohort tended to be older and infection occurred in a wide variety of body sites, the body site included both natural and prosthetic. </a:t>
            </a:r>
          </a:p>
          <a:p>
            <a:pPr marL="0" indent="0">
              <a:buNone/>
            </a:pPr>
            <a:endParaRPr lang="en-US" sz="1900" kern="1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itchFamily="2" charset="2"/>
              <a:buChar char="Ø"/>
            </a:pPr>
            <a:r>
              <a:rPr lang="en-US" sz="1900" kern="100" dirty="0">
                <a:effectLst/>
                <a:latin typeface="Calibri" panose="020F0502020204030204" pitchFamily="34" charset="0"/>
                <a:ea typeface="Calibri" panose="020F0502020204030204" pitchFamily="34" charset="0"/>
                <a:cs typeface="Times New Roman" panose="02020603050405020304" pitchFamily="18" charset="0"/>
              </a:rPr>
              <a:t> Three individual with KK infection were immunocompetent, providing evidence that it would be virulent and not merely be ignored as opportunistic, or contaminant.</a:t>
            </a:r>
          </a:p>
          <a:p>
            <a:pPr marL="0" indent="0">
              <a:buNone/>
            </a:pPr>
            <a:endParaRPr lang="en-US" sz="1900" dirty="0"/>
          </a:p>
        </p:txBody>
      </p:sp>
      <p:pic>
        <p:nvPicPr>
          <p:cNvPr id="5" name="Picture 4" descr="Researcher examining growth in a petrie dish">
            <a:extLst>
              <a:ext uri="{FF2B5EF4-FFF2-40B4-BE49-F238E27FC236}">
                <a16:creationId xmlns:a16="http://schemas.microsoft.com/office/drawing/2014/main" id="{50099E5F-8BC2-718E-B0BC-13A9FA669770}"/>
              </a:ext>
            </a:extLst>
          </p:cNvPr>
          <p:cNvPicPr>
            <a:picLocks noChangeAspect="1"/>
          </p:cNvPicPr>
          <p:nvPr/>
        </p:nvPicPr>
        <p:blipFill rotWithShape="1">
          <a:blip r:embed="rId2"/>
          <a:srcRect l="19719" r="22243"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996024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6BA722-4633-8A18-0EA8-31114ECE6838}"/>
              </a:ext>
            </a:extLst>
          </p:cNvPr>
          <p:cNvSpPr>
            <a:spLocks noGrp="1"/>
          </p:cNvSpPr>
          <p:nvPr>
            <p:ph type="ctrTitle"/>
          </p:nvPr>
        </p:nvSpPr>
        <p:spPr>
          <a:xfrm>
            <a:off x="838201" y="365125"/>
            <a:ext cx="5251316" cy="1807305"/>
          </a:xfrm>
        </p:spPr>
        <p:txBody>
          <a:bodyPr vert="horz" lIns="91440" tIns="45720" rIns="91440" bIns="45720" rtlCol="0" anchor="ctr">
            <a:normAutofit/>
          </a:bodyPr>
          <a:lstStyle/>
          <a:p>
            <a:r>
              <a:rPr lang="en-US" sz="3200" b="1" u="sng" dirty="0">
                <a:solidFill>
                  <a:srgbClr val="C00000"/>
                </a:solidFill>
                <a:latin typeface="Trade Gothic Inline" panose="020B0504030203020204" pitchFamily="34" charset="0"/>
              </a:rPr>
              <a:t>References</a:t>
            </a:r>
          </a:p>
        </p:txBody>
      </p:sp>
      <p:sp>
        <p:nvSpPr>
          <p:cNvPr id="3" name="Subtitle 2">
            <a:extLst>
              <a:ext uri="{FF2B5EF4-FFF2-40B4-BE49-F238E27FC236}">
                <a16:creationId xmlns:a16="http://schemas.microsoft.com/office/drawing/2014/main" id="{97AF1018-E960-5C15-7308-071BB279B062}"/>
              </a:ext>
            </a:extLst>
          </p:cNvPr>
          <p:cNvSpPr>
            <a:spLocks noGrp="1"/>
          </p:cNvSpPr>
          <p:nvPr>
            <p:ph type="subTitle" idx="1"/>
          </p:nvPr>
        </p:nvSpPr>
        <p:spPr>
          <a:xfrm>
            <a:off x="838200" y="2333297"/>
            <a:ext cx="4619621" cy="3843666"/>
          </a:xfrm>
        </p:spPr>
        <p:txBody>
          <a:bodyPr vert="horz" lIns="91440" tIns="45720" rIns="91440" bIns="45720" rtlCol="0">
            <a:normAutofit/>
          </a:bodyPr>
          <a:lstStyle/>
          <a:p>
            <a:pPr marL="342900" marR="0" lvl="0" indent="-228600" algn="l">
              <a:spcBef>
                <a:spcPts val="0"/>
              </a:spcBef>
              <a:spcAft>
                <a:spcPts val="0"/>
              </a:spcAft>
              <a:buClr>
                <a:srgbClr val="212121"/>
              </a:buClr>
              <a:buFont typeface="Arial" panose="020B0604020202020204" pitchFamily="34" charset="0"/>
              <a:buChar char="•"/>
            </a:pPr>
            <a:r>
              <a:rPr lang="en-US" sz="800">
                <a:effectLst/>
              </a:rPr>
              <a:t>sensitivity and clinical impact of members of the genus Kocuria. J Med Microbiol. 2010 Dec;59(Pt 12):1395-1402.</a:t>
            </a:r>
          </a:p>
          <a:p>
            <a:pPr marL="342900" marR="0" lvl="0" indent="-228600" algn="l">
              <a:spcBef>
                <a:spcPts val="0"/>
              </a:spcBef>
              <a:spcAft>
                <a:spcPts val="0"/>
              </a:spcAft>
              <a:buClr>
                <a:srgbClr val="212121"/>
              </a:buClr>
              <a:buFont typeface="Arial" panose="020B0604020202020204" pitchFamily="34" charset="0"/>
              <a:buChar char="•"/>
            </a:pPr>
            <a:r>
              <a:rPr lang="en-US" sz="800">
                <a:effectLst/>
              </a:rPr>
              <a:t>Ahmed NH, Biswal I, Roy P, Grover RK. Kocuria kristinae, an unusual pathogen causing opportunistic infections in patients with malignancy. Indian J Med Microbiol. 2014 Oct-Dec;32(4):456-8. </a:t>
            </a:r>
          </a:p>
          <a:p>
            <a:pPr marL="342900" marR="0" lvl="0" indent="-228600" algn="l">
              <a:spcBef>
                <a:spcPts val="0"/>
              </a:spcBef>
              <a:spcAft>
                <a:spcPts val="0"/>
              </a:spcAft>
              <a:buClr>
                <a:srgbClr val="212121"/>
              </a:buClr>
              <a:buFont typeface="Arial" panose="020B0604020202020204" pitchFamily="34" charset="0"/>
              <a:buChar char="•"/>
            </a:pPr>
            <a:r>
              <a:rPr lang="en-US" sz="800">
                <a:effectLst/>
              </a:rPr>
              <a:t>Kolikonda MK, Jayakumar P, Sriramula S, Lippmann S. Kocuria kristinae infection during adalimumab treatment. Postgrad Med. 2017 Mar;129(2):296-298.</a:t>
            </a:r>
          </a:p>
          <a:p>
            <a:pPr marL="342900" marR="0" lvl="0" indent="-228600" algn="l">
              <a:spcBef>
                <a:spcPts val="0"/>
              </a:spcBef>
              <a:spcAft>
                <a:spcPts val="0"/>
              </a:spcAft>
              <a:buClr>
                <a:srgbClr val="212121"/>
              </a:buClr>
              <a:buFont typeface="Arial" panose="020B0604020202020204" pitchFamily="34" charset="0"/>
              <a:buChar char="•"/>
            </a:pPr>
            <a:r>
              <a:rPr lang="en-US" sz="800">
                <a:effectLst/>
              </a:rPr>
              <a:t>Napolitani M, Troiano G, Bedogni C, Messina G, Nante N. </a:t>
            </a:r>
            <a:r>
              <a:rPr lang="en-US" sz="800" i="1">
                <a:effectLst/>
              </a:rPr>
              <a:t>Kocuria kristinae</a:t>
            </a:r>
            <a:r>
              <a:rPr lang="en-US" sz="800">
                <a:effectLst/>
              </a:rPr>
              <a:t>: an emerging pathogen in medical practice. J Med Microbiol. 2019 Nov;68(11):1596-1603</a:t>
            </a:r>
          </a:p>
          <a:p>
            <a:pPr marL="342900" marR="0" lvl="0" indent="-228600" algn="l">
              <a:spcBef>
                <a:spcPts val="0"/>
              </a:spcBef>
              <a:spcAft>
                <a:spcPts val="0"/>
              </a:spcAft>
              <a:buClr>
                <a:srgbClr val="212121"/>
              </a:buClr>
              <a:buFont typeface="Arial" panose="020B0604020202020204" pitchFamily="34" charset="0"/>
              <a:buChar char="•"/>
            </a:pPr>
            <a:r>
              <a:rPr lang="en-US" sz="800">
                <a:effectLst/>
              </a:rPr>
              <a:t>Chen HM, Chi H, Chiu NC, Huang FY. Kocuria kristinae: a true pathogen in pediatric patients. J Microbiol Immunol Infect. 2015 Feb;48(1):80-4.</a:t>
            </a:r>
          </a:p>
          <a:p>
            <a:pPr marL="342900" marR="0" lvl="0" indent="-228600" algn="l">
              <a:spcBef>
                <a:spcPts val="0"/>
              </a:spcBef>
              <a:spcAft>
                <a:spcPts val="0"/>
              </a:spcAft>
              <a:buClr>
                <a:srgbClr val="212121"/>
              </a:buClr>
              <a:buFont typeface="Arial" panose="020B0604020202020204" pitchFamily="34" charset="0"/>
              <a:buChar char="•"/>
            </a:pPr>
            <a:r>
              <a:rPr lang="en-US" sz="800">
                <a:effectLst/>
              </a:rPr>
              <a:t>Hassan, R., Bassiouny, D. and Matar, Y., 2016. Bacteremia Caused by Kocuria kristinae from Egypt: Are There More? A Case Report and Review of the Literature. </a:t>
            </a:r>
            <a:r>
              <a:rPr lang="en-US" sz="800" i="1">
                <a:effectLst/>
              </a:rPr>
              <a:t>Case Reports in Infectious Diseases</a:t>
            </a:r>
            <a:r>
              <a:rPr lang="en-US" sz="800">
                <a:effectLst/>
              </a:rPr>
              <a:t>, 2016, pp.1-4.</a:t>
            </a:r>
          </a:p>
          <a:p>
            <a:pPr marL="342900" marR="0" lvl="0" indent="-228600" algn="l">
              <a:spcBef>
                <a:spcPts val="0"/>
              </a:spcBef>
              <a:spcAft>
                <a:spcPts val="0"/>
              </a:spcAft>
              <a:buClr>
                <a:srgbClr val="212121"/>
              </a:buClr>
              <a:buFont typeface="Arial" panose="020B0604020202020204" pitchFamily="34" charset="0"/>
              <a:buChar char="•"/>
            </a:pPr>
            <a:r>
              <a:rPr lang="en-US" sz="800">
                <a:effectLst/>
              </a:rPr>
              <a:t>Tewari R, Dudeja M, Das AK, Nandy S. Kocuria kristinae in catheter associated urinary tract infection: a case report. J Clin Diagn Res. 2013 Aug;7(8):1692-3</a:t>
            </a:r>
          </a:p>
          <a:p>
            <a:pPr marL="342900" marR="0" lvl="0" indent="-228600" algn="l">
              <a:spcBef>
                <a:spcPts val="0"/>
              </a:spcBef>
              <a:spcAft>
                <a:spcPts val="0"/>
              </a:spcAft>
              <a:buClr>
                <a:srgbClr val="212121"/>
              </a:buClr>
              <a:buFont typeface="Arial" panose="020B0604020202020204" pitchFamily="34" charset="0"/>
              <a:buChar char="•"/>
            </a:pPr>
            <a:r>
              <a:rPr lang="en-US" sz="800">
                <a:effectLst/>
              </a:rPr>
              <a:t>Dunn R, Bares S, David MZ. Central venous catheter-related bacteremia caused by Kocuria kristinae: case report and review of the literature. Ann Clin Microbiol Antimicrob. 2011 Aug 24;10:31</a:t>
            </a:r>
          </a:p>
          <a:p>
            <a:pPr marL="342900" marR="0" lvl="0" indent="-228600" algn="l">
              <a:spcBef>
                <a:spcPts val="0"/>
              </a:spcBef>
              <a:spcAft>
                <a:spcPts val="0"/>
              </a:spcAft>
              <a:buClr>
                <a:srgbClr val="212121"/>
              </a:buClr>
              <a:buFont typeface="Arial" panose="020B0604020202020204" pitchFamily="34" charset="0"/>
              <a:buChar char="•"/>
            </a:pPr>
            <a:r>
              <a:rPr lang="en-US" sz="800">
                <a:effectLst/>
              </a:rPr>
              <a:t>Iyer PG, Ashkenazy N, Weiss SJ, Miller D, Flynn HW Jr. Endophthalmitis Caused by </a:t>
            </a:r>
            <a:r>
              <a:rPr lang="en-US" sz="800" i="1">
                <a:effectLst/>
              </a:rPr>
              <a:t>Kocuria Kristinae</a:t>
            </a:r>
            <a:r>
              <a:rPr lang="en-US" sz="800">
                <a:effectLst/>
              </a:rPr>
              <a:t>. Case Rep Ophthalmol. 2022 May 31;13(2):408-413.</a:t>
            </a:r>
          </a:p>
          <a:p>
            <a:pPr marL="342900" marR="0" lvl="0" indent="-228600" algn="l">
              <a:spcBef>
                <a:spcPts val="0"/>
              </a:spcBef>
              <a:spcAft>
                <a:spcPts val="0"/>
              </a:spcAft>
              <a:buClr>
                <a:srgbClr val="212121"/>
              </a:buClr>
              <a:buFont typeface="Arial" panose="020B0604020202020204" pitchFamily="34" charset="0"/>
              <a:buChar char="•"/>
            </a:pPr>
            <a:r>
              <a:rPr lang="en-US" sz="800">
                <a:effectLst/>
              </a:rPr>
              <a:t>Živković Zarić RS, Pejčić AV, Janković SM, Kostić MJ, Milosavljević MN, Milosavljević MJ, Opančina VD. Antimicrobial treatment of Kocuria kristinae invasive infections: Systematic review. J Chemother. 2019 May;31(3):109-119</a:t>
            </a:r>
          </a:p>
          <a:p>
            <a:pPr marL="342900" marR="0" lvl="0" indent="-228600" algn="l">
              <a:spcBef>
                <a:spcPts val="0"/>
              </a:spcBef>
              <a:spcAft>
                <a:spcPts val="0"/>
              </a:spcAft>
              <a:buClr>
                <a:srgbClr val="212121"/>
              </a:buClr>
              <a:buFont typeface="Arial" panose="020B0604020202020204" pitchFamily="34" charset="0"/>
              <a:buChar char="•"/>
            </a:pPr>
            <a:r>
              <a:rPr lang="en-US" sz="800">
                <a:effectLst/>
              </a:rPr>
              <a:t>Paharik AE, Horswill AR. The Staphylococcal Biofilm: Adhesins, Regulation, and Host Response. Microbiol Spectr. 2016</a:t>
            </a:r>
          </a:p>
          <a:p>
            <a:pPr marL="342900" marR="0" lvl="0" indent="-228600" algn="l">
              <a:spcBef>
                <a:spcPts val="0"/>
              </a:spcBef>
              <a:spcAft>
                <a:spcPts val="0"/>
              </a:spcAft>
              <a:buClr>
                <a:srgbClr val="212121"/>
              </a:buClr>
              <a:buFont typeface="Arial" panose="020B0604020202020204" pitchFamily="34" charset="0"/>
              <a:buChar char="•"/>
            </a:pPr>
            <a:r>
              <a:rPr lang="en-US" sz="800">
                <a:effectLst/>
              </a:rPr>
              <a:t>R. Ben-Ami, S. Navon-Venezia, D. Schwartz, Y. Schlezinger, Y. Mekuzas, and Y. Carmeli. Erroneous Reporting of Coagulase-Negative Staphylococci as Kocuria spp. by the Vitek 2 System. Journal of Clinical Microbiology, Mar. 2005, Vol 43, No. 3, p. 1448–1450</a:t>
            </a:r>
          </a:p>
          <a:p>
            <a:pPr marL="342900" marR="0" lvl="0" indent="-228600" algn="l">
              <a:spcBef>
                <a:spcPts val="0"/>
              </a:spcBef>
              <a:spcAft>
                <a:spcPts val="1000"/>
              </a:spcAft>
              <a:buClr>
                <a:srgbClr val="212121"/>
              </a:buClr>
              <a:buFont typeface="Arial" panose="020B0604020202020204" pitchFamily="34" charset="0"/>
              <a:buChar char="•"/>
            </a:pPr>
            <a:r>
              <a:rPr lang="en-US" sz="800">
                <a:effectLst/>
              </a:rPr>
              <a:t>CDC Opportunistic Infections definition. </a:t>
            </a:r>
            <a:r>
              <a:rPr lang="en-US" sz="800" i="1">
                <a:effectLst/>
              </a:rPr>
              <a:t>Available at: </a:t>
            </a:r>
            <a:r>
              <a:rPr lang="en-US" sz="800" u="sng">
                <a:effectLst/>
                <a:hlinkClick r:id="rId2"/>
              </a:rPr>
              <a:t>https://www.cdc.gov/hiv/basics/livingwithhiv/opportunisticinfec-tions.html</a:t>
            </a:r>
            <a:endParaRPr lang="en-US" sz="800">
              <a:effectLst/>
            </a:endParaRPr>
          </a:p>
          <a:p>
            <a:pPr indent="-228600" algn="l">
              <a:buFont typeface="Arial" panose="020B0604020202020204" pitchFamily="34" charset="0"/>
              <a:buChar char="•"/>
            </a:pPr>
            <a:endParaRPr lang="en-US" sz="800"/>
          </a:p>
        </p:txBody>
      </p:sp>
      <p:pic>
        <p:nvPicPr>
          <p:cNvPr id="5" name="Picture 4" descr="One big red drawing pin in front of many smaller black drawing pins">
            <a:extLst>
              <a:ext uri="{FF2B5EF4-FFF2-40B4-BE49-F238E27FC236}">
                <a16:creationId xmlns:a16="http://schemas.microsoft.com/office/drawing/2014/main" id="{5A28EE22-7DD0-6270-0E31-2544936A4258}"/>
              </a:ext>
            </a:extLst>
          </p:cNvPr>
          <p:cNvPicPr>
            <a:picLocks noChangeAspect="1"/>
          </p:cNvPicPr>
          <p:nvPr/>
        </p:nvPicPr>
        <p:blipFill rotWithShape="1">
          <a:blip r:embed="rId3"/>
          <a:srcRect l="29375" r="715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969366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1035">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8" name="Freeform: Shape 103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Freeform: Shape 103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1" name="Isosceles Triangle 104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implemente, muchas gracias | Imágenes de gracias, Imagenes para dar gracias,  Frases de dar gracias">
            <a:extLst>
              <a:ext uri="{FF2B5EF4-FFF2-40B4-BE49-F238E27FC236}">
                <a16:creationId xmlns:a16="http://schemas.microsoft.com/office/drawing/2014/main" id="{AFFF6236-E303-5C30-6847-91DCC4B504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770890"/>
            <a:ext cx="10905066" cy="531621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43" name="Isosceles Triangle 104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425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4">
            <a:extLst>
              <a:ext uri="{FF2B5EF4-FFF2-40B4-BE49-F238E27FC236}">
                <a16:creationId xmlns:a16="http://schemas.microsoft.com/office/drawing/2014/main" id="{03CD4E90-34E7-A84F-9711-846ABC2DAC81}"/>
              </a:ext>
            </a:extLst>
          </p:cNvPr>
          <p:cNvSpPr>
            <a:spLocks noGrp="1" noChangeAspect="1" noChangeArrowheads="1"/>
          </p:cNvSpPr>
          <p:nvPr>
            <p:ph type="ctrTitle"/>
          </p:nvPr>
        </p:nvSpPr>
        <p:spPr bwMode="auto">
          <a:xfrm>
            <a:off x="761800" y="762001"/>
            <a:ext cx="5334197" cy="1708242"/>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rtlCol="0" anchor="ctr" anchorCtr="0" compatLnSpc="1">
            <a:prstTxWarp prst="textNoShape">
              <a:avLst/>
            </a:prstTxWarp>
            <a:normAutofit/>
          </a:bodyPr>
          <a:lstStyle/>
          <a:p>
            <a:pPr marL="0" marR="0" algn="l">
              <a:spcAft>
                <a:spcPts val="1000"/>
              </a:spcAft>
            </a:pPr>
            <a:br>
              <a:rPr lang="en-US" sz="3700" b="1">
                <a:effectLst/>
              </a:rPr>
            </a:br>
            <a:br>
              <a:rPr lang="en-US" sz="3700" b="1">
                <a:effectLst/>
              </a:rPr>
            </a:br>
            <a:endParaRPr lang="en-US" sz="3700" b="1"/>
          </a:p>
        </p:txBody>
      </p:sp>
      <p:sp>
        <p:nvSpPr>
          <p:cNvPr id="3" name="Subtitle 2">
            <a:extLst>
              <a:ext uri="{FF2B5EF4-FFF2-40B4-BE49-F238E27FC236}">
                <a16:creationId xmlns:a16="http://schemas.microsoft.com/office/drawing/2014/main" id="{A507FC68-F514-80A0-930A-57F3A69CFF62}"/>
              </a:ext>
            </a:extLst>
          </p:cNvPr>
          <p:cNvSpPr>
            <a:spLocks noGrp="1"/>
          </p:cNvSpPr>
          <p:nvPr>
            <p:ph type="subTitle" idx="1"/>
          </p:nvPr>
        </p:nvSpPr>
        <p:spPr>
          <a:xfrm>
            <a:off x="298834" y="609599"/>
            <a:ext cx="7458326" cy="5493087"/>
          </a:xfrm>
        </p:spPr>
        <p:txBody>
          <a:bodyPr vert="horz" lIns="91440" tIns="45720" rIns="91440" bIns="45720" rtlCol="0">
            <a:normAutofit/>
          </a:bodyPr>
          <a:lstStyle/>
          <a:p>
            <a:pPr indent="-228600" algn="l">
              <a:buFont typeface="Arial" panose="020B0604020202020204" pitchFamily="34" charset="0"/>
              <a:buChar char="•"/>
            </a:pPr>
            <a:endParaRPr lang="en-US" sz="800" b="1" dirty="0">
              <a:effectLst/>
            </a:endParaRPr>
          </a:p>
          <a:p>
            <a:pPr indent="-228600" algn="l">
              <a:buFont typeface="Arial" panose="020B0604020202020204" pitchFamily="34" charset="0"/>
              <a:buChar char="•"/>
            </a:pPr>
            <a:endParaRPr lang="en-US" sz="800" b="1" dirty="0"/>
          </a:p>
          <a:p>
            <a:pPr algn="l"/>
            <a:r>
              <a:rPr lang="en-US" sz="800" b="1" dirty="0">
                <a:effectLst/>
              </a:rPr>
              <a:t>  </a:t>
            </a:r>
          </a:p>
          <a:p>
            <a:pPr indent="-228600" algn="l">
              <a:buFont typeface="Arial" panose="020B0604020202020204" pitchFamily="34" charset="0"/>
              <a:buChar char="•"/>
            </a:pPr>
            <a:endParaRPr lang="en-US" sz="800" b="1" dirty="0">
              <a:effectLst/>
            </a:endParaRPr>
          </a:p>
          <a:p>
            <a:pPr indent="-228600" algn="l">
              <a:buFont typeface="Arial" panose="020B0604020202020204" pitchFamily="34" charset="0"/>
              <a:buChar char="•"/>
            </a:pPr>
            <a:endParaRPr lang="en-US" sz="800" dirty="0">
              <a:effectLst/>
            </a:endParaRPr>
          </a:p>
          <a:p>
            <a:pPr indent="-228600" algn="l">
              <a:buFont typeface="Arial" panose="020B0604020202020204" pitchFamily="34" charset="0"/>
              <a:buChar char="•"/>
            </a:pPr>
            <a:endParaRPr lang="en-US" sz="800" dirty="0"/>
          </a:p>
        </p:txBody>
      </p:sp>
      <p:pic>
        <p:nvPicPr>
          <p:cNvPr id="2050" name="Picture 2" descr="Frontiers | A new pathogenic isolate of Kocuria kristinae identified for  the first time in the marine fish Larimichthys crocea">
            <a:extLst>
              <a:ext uri="{FF2B5EF4-FFF2-40B4-BE49-F238E27FC236}">
                <a16:creationId xmlns:a16="http://schemas.microsoft.com/office/drawing/2014/main" id="{A1B8FB49-760E-C72C-F30B-B42041F5CA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50" r="23492" b="-2"/>
          <a:stretch/>
        </p:blipFill>
        <p:spPr bwMode="auto">
          <a:xfrm>
            <a:off x="6857797" y="373224"/>
            <a:ext cx="4805468" cy="6188029"/>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1046" name="TextBox 5">
            <a:extLst>
              <a:ext uri="{FF2B5EF4-FFF2-40B4-BE49-F238E27FC236}">
                <a16:creationId xmlns:a16="http://schemas.microsoft.com/office/drawing/2014/main" id="{925466E7-348A-F8EA-B30D-8A878DDB7121}"/>
              </a:ext>
            </a:extLst>
          </p:cNvPr>
          <p:cNvGraphicFramePr/>
          <p:nvPr>
            <p:extLst>
              <p:ext uri="{D42A27DB-BD31-4B8C-83A1-F6EECF244321}">
                <p14:modId xmlns:p14="http://schemas.microsoft.com/office/powerpoint/2010/main" val="2150936220"/>
              </p:ext>
            </p:extLst>
          </p:nvPr>
        </p:nvGraphicFramePr>
        <p:xfrm>
          <a:off x="761800" y="762002"/>
          <a:ext cx="5334197" cy="5478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5646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CF0851-7954-DC60-7BFB-B04D735DCD77}"/>
              </a:ext>
            </a:extLst>
          </p:cNvPr>
          <p:cNvSpPr>
            <a:spLocks noGrp="1"/>
          </p:cNvSpPr>
          <p:nvPr>
            <p:ph type="title"/>
          </p:nvPr>
        </p:nvSpPr>
        <p:spPr>
          <a:xfrm>
            <a:off x="572493" y="238539"/>
            <a:ext cx="11018520" cy="1434415"/>
          </a:xfrm>
        </p:spPr>
        <p:txBody>
          <a:bodyPr anchor="b">
            <a:normAutofit/>
          </a:bodyPr>
          <a:lstStyle/>
          <a:p>
            <a:r>
              <a:rPr lang="en-US" sz="5400" b="1" u="sng" dirty="0">
                <a:solidFill>
                  <a:srgbClr val="C00000"/>
                </a:solidFill>
                <a:latin typeface="Trade Gothic Inline" panose="020B0504030203020204" pitchFamily="34" charset="0"/>
              </a:rPr>
              <a:t>METHODS</a:t>
            </a:r>
          </a:p>
        </p:txBody>
      </p:sp>
      <p:sp>
        <p:nvSpPr>
          <p:cNvPr id="5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FB439C-3402-C8F8-B2A7-61FCE82EDE48}"/>
              </a:ext>
            </a:extLst>
          </p:cNvPr>
          <p:cNvSpPr>
            <a:spLocks noGrp="1"/>
          </p:cNvSpPr>
          <p:nvPr>
            <p:ph idx="1"/>
          </p:nvPr>
        </p:nvSpPr>
        <p:spPr>
          <a:xfrm>
            <a:off x="572493" y="2071316"/>
            <a:ext cx="6713552" cy="4119172"/>
          </a:xfrm>
        </p:spPr>
        <p:txBody>
          <a:bodyPr anchor="t">
            <a:normAutofit/>
          </a:bodyPr>
          <a:lstStyle/>
          <a:p>
            <a:pPr>
              <a:buFont typeface="Wingdings" pitchFamily="2" charset="2"/>
              <a:buChar char="Ø"/>
            </a:pPr>
            <a:r>
              <a:rPr lang="en-US" sz="1700">
                <a:effectLst/>
                <a:latin typeface="Calibri" panose="020F0502020204030204" pitchFamily="34" charset="0"/>
                <a:ea typeface="Times New Roman" panose="02020603050405020304" pitchFamily="18" charset="0"/>
                <a:cs typeface="Times New Roman" panose="02020603050405020304" pitchFamily="18" charset="0"/>
              </a:rPr>
              <a:t>While observing all HIPAA and institutional privacy protocols, in compliance with all rules and conditions set forth by the IRB, a record review </a:t>
            </a:r>
            <a:r>
              <a:rPr lang="en-US" sz="1700">
                <a:latin typeface="Calibri" panose="020F0502020204030204" pitchFamily="34" charset="0"/>
                <a:ea typeface="Times New Roman" panose="02020603050405020304" pitchFamily="18" charset="0"/>
                <a:cs typeface="Times New Roman" panose="02020603050405020304" pitchFamily="18" charset="0"/>
              </a:rPr>
              <a:t>was </a:t>
            </a:r>
            <a:r>
              <a:rPr lang="en-US" sz="1700">
                <a:effectLst/>
                <a:latin typeface="Calibri" panose="020F0502020204030204" pitchFamily="34" charset="0"/>
                <a:ea typeface="Times New Roman" panose="02020603050405020304" pitchFamily="18" charset="0"/>
                <a:cs typeface="Times New Roman" panose="02020603050405020304" pitchFamily="18" charset="0"/>
              </a:rPr>
              <a:t>conducted of all </a:t>
            </a:r>
            <a:r>
              <a:rPr lang="en-US" sz="1700" b="1">
                <a:effectLst/>
                <a:latin typeface="Calibri" panose="020F0502020204030204" pitchFamily="34" charset="0"/>
                <a:ea typeface="Times New Roman" panose="02020603050405020304" pitchFamily="18" charset="0"/>
                <a:cs typeface="Times New Roman" panose="02020603050405020304" pitchFamily="18" charset="0"/>
              </a:rPr>
              <a:t>patients admitted in Bella Vista Hospital (BVH) in Mayaguez, Puerto Rico between the dates of 4/1/21 until 6/1/22.  </a:t>
            </a:r>
          </a:p>
          <a:p>
            <a:pPr>
              <a:buFont typeface="Wingdings" pitchFamily="2" charset="2"/>
              <a:buChar char="Ø"/>
            </a:pPr>
            <a:r>
              <a:rPr lang="en-US" sz="1700">
                <a:effectLst/>
                <a:latin typeface="Calibri" panose="020F0502020204030204" pitchFamily="34" charset="0"/>
                <a:ea typeface="Times New Roman" panose="02020603050405020304" pitchFamily="18" charset="0"/>
                <a:cs typeface="Times New Roman" panose="02020603050405020304" pitchFamily="18" charset="0"/>
              </a:rPr>
              <a:t>All patients who were </a:t>
            </a:r>
            <a:r>
              <a:rPr lang="en-US" sz="1700" b="1">
                <a:effectLst/>
                <a:latin typeface="Calibri" panose="020F0502020204030204" pitchFamily="34" charset="0"/>
                <a:ea typeface="Times New Roman" panose="02020603050405020304" pitchFamily="18" charset="0"/>
                <a:cs typeface="Times New Roman" panose="02020603050405020304" pitchFamily="18" charset="0"/>
              </a:rPr>
              <a:t>over 18 y/o and inpatient at BVH </a:t>
            </a:r>
            <a:r>
              <a:rPr lang="en-US" sz="1700">
                <a:effectLst/>
                <a:latin typeface="Calibri" panose="020F0502020204030204" pitchFamily="34" charset="0"/>
                <a:ea typeface="Times New Roman" panose="02020603050405020304" pitchFamily="18" charset="0"/>
                <a:cs typeface="Times New Roman" panose="02020603050405020304" pitchFamily="18" charset="0"/>
              </a:rPr>
              <a:t>whose record demonstrated a </a:t>
            </a:r>
            <a:r>
              <a:rPr lang="en-US" sz="1700" b="1">
                <a:effectLst/>
                <a:latin typeface="Calibri" panose="020F0502020204030204" pitchFamily="34" charset="0"/>
                <a:ea typeface="Times New Roman" panose="02020603050405020304" pitchFamily="18" charset="0"/>
                <a:cs typeface="Times New Roman" panose="02020603050405020304" pitchFamily="18" charset="0"/>
              </a:rPr>
              <a:t>culture study positive for KK </a:t>
            </a:r>
            <a:r>
              <a:rPr lang="en-US" sz="1700">
                <a:effectLst/>
                <a:latin typeface="Calibri" panose="020F0502020204030204" pitchFamily="34" charset="0"/>
                <a:ea typeface="Times New Roman" panose="02020603050405020304" pitchFamily="18" charset="0"/>
                <a:cs typeface="Times New Roman" panose="02020603050405020304" pitchFamily="18" charset="0"/>
              </a:rPr>
              <a:t>were included in the analysis.  </a:t>
            </a:r>
          </a:p>
          <a:p>
            <a:pPr>
              <a:buFont typeface="Wingdings" pitchFamily="2" charset="2"/>
              <a:buChar char="Ø"/>
            </a:pPr>
            <a:r>
              <a:rPr lang="en-US" sz="1700">
                <a:effectLst/>
                <a:latin typeface="Calibri" panose="020F0502020204030204" pitchFamily="34" charset="0"/>
                <a:ea typeface="Times New Roman" panose="02020603050405020304" pitchFamily="18" charset="0"/>
                <a:cs typeface="Times New Roman" panose="02020603050405020304" pitchFamily="18" charset="0"/>
              </a:rPr>
              <a:t>The investigators manually reviewed the selected medical records. Variables extracted from the records included: demographics, acute and chronic illness diagnoses, relevant surgical history including placement of prosthetic devices, and antibiotic treatment offered during their admission.</a:t>
            </a:r>
          </a:p>
          <a:p>
            <a:pPr>
              <a:buFont typeface="Wingdings" pitchFamily="2" charset="2"/>
              <a:buChar char="Ø"/>
            </a:pPr>
            <a:r>
              <a:rPr lang="en-US" sz="1700">
                <a:effectLst/>
                <a:latin typeface="Calibri" panose="020F0502020204030204" pitchFamily="34" charset="0"/>
                <a:ea typeface="Times New Roman" panose="02020603050405020304" pitchFamily="18" charset="0"/>
                <a:cs typeface="Times New Roman" panose="02020603050405020304" pitchFamily="18" charset="0"/>
              </a:rPr>
              <a:t>The data were analyzed and tabulated using descriptive statistics to generate patterns of clinical interest that may inspire further inquiry.</a:t>
            </a:r>
          </a:p>
          <a:p>
            <a:endParaRPr lang="en-US" sz="1700"/>
          </a:p>
        </p:txBody>
      </p:sp>
      <p:pic>
        <p:nvPicPr>
          <p:cNvPr id="4" name="Picture 2" descr="PDF] A Case of Catheter-related Kocuria marina Bloodstream Infection in a  Patient with Multiple Myeloma | Semantic Scholar">
            <a:extLst>
              <a:ext uri="{FF2B5EF4-FFF2-40B4-BE49-F238E27FC236}">
                <a16:creationId xmlns:a16="http://schemas.microsoft.com/office/drawing/2014/main" id="{F1ED47C4-56F2-C84B-1691-922FF55842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725"/>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153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4CA4008-5328-7D0B-73B2-4ED1214657DA}"/>
              </a:ext>
            </a:extLst>
          </p:cNvPr>
          <p:cNvSpPr>
            <a:spLocks noGrp="1"/>
          </p:cNvSpPr>
          <p:nvPr>
            <p:ph type="title"/>
          </p:nvPr>
        </p:nvSpPr>
        <p:spPr>
          <a:xfrm>
            <a:off x="1137034" y="609597"/>
            <a:ext cx="9392421" cy="1330841"/>
          </a:xfrm>
        </p:spPr>
        <p:txBody>
          <a:bodyPr vert="horz" lIns="91440" tIns="45720" rIns="91440" bIns="45720" rtlCol="0" anchor="ctr">
            <a:normAutofit/>
          </a:bodyPr>
          <a:lstStyle/>
          <a:p>
            <a:r>
              <a:rPr lang="en-US" b="1" u="sng" kern="1200" dirty="0">
                <a:solidFill>
                  <a:srgbClr val="C00000"/>
                </a:solidFill>
                <a:latin typeface="Trade Gothic Inline" panose="020B0504030203020204" pitchFamily="34" charset="0"/>
              </a:rPr>
              <a:t>Distribution by sex (n=14)</a:t>
            </a:r>
          </a:p>
        </p:txBody>
      </p:sp>
      <p:sp>
        <p:nvSpPr>
          <p:cNvPr id="4" name="Text Placeholder 3">
            <a:extLst>
              <a:ext uri="{FF2B5EF4-FFF2-40B4-BE49-F238E27FC236}">
                <a16:creationId xmlns:a16="http://schemas.microsoft.com/office/drawing/2014/main" id="{C3721A6F-493F-8ED5-C20D-9A89AAD2D7B0}"/>
              </a:ext>
            </a:extLst>
          </p:cNvPr>
          <p:cNvSpPr>
            <a:spLocks/>
          </p:cNvSpPr>
          <p:nvPr/>
        </p:nvSpPr>
        <p:spPr>
          <a:xfrm>
            <a:off x="1137034" y="2198362"/>
            <a:ext cx="4958966" cy="391777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a:p>
            <a:pPr marL="114300" indent="-342900">
              <a:lnSpc>
                <a:spcPct val="90000"/>
              </a:lnSpc>
              <a:spcAft>
                <a:spcPts val="600"/>
              </a:spcAft>
              <a:buFont typeface="Wingdings" pitchFamily="2" charset="2"/>
              <a:buChar char="Ø"/>
            </a:pPr>
            <a:r>
              <a:rPr lang="en-US" sz="2000" dirty="0"/>
              <a:t>In the stated EMR search period 14 patient records fit the inclusion criteria of having had a culture study positive for </a:t>
            </a:r>
            <a:r>
              <a:rPr lang="en-US" sz="2000" dirty="0" err="1"/>
              <a:t>Kocuria</a:t>
            </a:r>
            <a:r>
              <a:rPr lang="en-US" sz="2000" dirty="0"/>
              <a:t> </a:t>
            </a:r>
            <a:r>
              <a:rPr lang="en-US" sz="2000" dirty="0" err="1"/>
              <a:t>Kristinae</a:t>
            </a:r>
            <a:r>
              <a:rPr lang="en-US" sz="2000" dirty="0"/>
              <a:t> (KK), with 6 females and 8 males.</a:t>
            </a:r>
          </a:p>
          <a:p>
            <a:pPr indent="-228600">
              <a:lnSpc>
                <a:spcPct val="90000"/>
              </a:lnSpc>
              <a:spcAft>
                <a:spcPts val="600"/>
              </a:spcAft>
              <a:buFont typeface="Arial" panose="020B0604020202020204" pitchFamily="34" charset="0"/>
              <a:buChar char="•"/>
            </a:pPr>
            <a:endParaRPr lang="en-US" sz="2000" dirty="0"/>
          </a:p>
        </p:txBody>
      </p:sp>
      <p:sp>
        <p:nvSpPr>
          <p:cNvPr id="44" name="Freeform: Shape 4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4">
            <a:extLst>
              <a:ext uri="{FF2B5EF4-FFF2-40B4-BE49-F238E27FC236}">
                <a16:creationId xmlns:a16="http://schemas.microsoft.com/office/drawing/2014/main" id="{97072C08-4DB2-A82D-C052-C86FA3837C95}"/>
              </a:ext>
            </a:extLst>
          </p:cNvPr>
          <p:cNvGraphicFramePr>
            <a:graphicFrameLocks/>
          </p:cNvGraphicFramePr>
          <p:nvPr>
            <p:extLst>
              <p:ext uri="{D42A27DB-BD31-4B8C-83A1-F6EECF244321}">
                <p14:modId xmlns:p14="http://schemas.microsoft.com/office/powerpoint/2010/main" val="3149022283"/>
              </p:ext>
            </p:extLst>
          </p:nvPr>
        </p:nvGraphicFramePr>
        <p:xfrm>
          <a:off x="6719367" y="2184914"/>
          <a:ext cx="4788505" cy="37559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7155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9BEE08-3D1A-1557-03D6-24E2A018224A}"/>
              </a:ext>
            </a:extLst>
          </p:cNvPr>
          <p:cNvSpPr>
            <a:spLocks noGrp="1"/>
          </p:cNvSpPr>
          <p:nvPr>
            <p:ph type="title"/>
          </p:nvPr>
        </p:nvSpPr>
        <p:spPr>
          <a:xfrm>
            <a:off x="1008184" y="174032"/>
            <a:ext cx="10175631" cy="1111843"/>
          </a:xfrm>
        </p:spPr>
        <p:txBody>
          <a:bodyPr vert="horz" lIns="91440" tIns="45720" rIns="91440" bIns="45720" rtlCol="0" anchor="ctr">
            <a:normAutofit/>
          </a:bodyPr>
          <a:lstStyle/>
          <a:p>
            <a:pPr algn="ctr"/>
            <a:r>
              <a:rPr lang="en-US" b="1" u="sng" kern="1200" dirty="0">
                <a:solidFill>
                  <a:srgbClr val="C00000"/>
                </a:solidFill>
                <a:latin typeface="Trade Gothic Inline" panose="020B0504030203020204" pitchFamily="34" charset="0"/>
              </a:rPr>
              <a:t>Distribution by age groups.</a:t>
            </a:r>
          </a:p>
        </p:txBody>
      </p:sp>
      <p:sp>
        <p:nvSpPr>
          <p:cNvPr id="4" name="Text Placeholder 3">
            <a:extLst>
              <a:ext uri="{FF2B5EF4-FFF2-40B4-BE49-F238E27FC236}">
                <a16:creationId xmlns:a16="http://schemas.microsoft.com/office/drawing/2014/main" id="{5C9F8E5C-1ABE-D72C-5B87-348F370AA0A7}"/>
              </a:ext>
            </a:extLst>
          </p:cNvPr>
          <p:cNvSpPr>
            <a:spLocks/>
          </p:cNvSpPr>
          <p:nvPr/>
        </p:nvSpPr>
        <p:spPr>
          <a:xfrm>
            <a:off x="1008184" y="1459907"/>
            <a:ext cx="10175630" cy="767904"/>
          </a:xfrm>
          <a:prstGeom prst="rect">
            <a:avLst/>
          </a:prstGeom>
        </p:spPr>
        <p:txBody>
          <a:bodyPr vert="horz" lIns="91440" tIns="45720" rIns="91440" bIns="45720" rtlCol="0" anchor="ctr">
            <a:normAutofit/>
          </a:bodyPr>
          <a:lstStyle/>
          <a:p>
            <a:pPr indent="-228600" algn="ctr">
              <a:lnSpc>
                <a:spcPct val="90000"/>
              </a:lnSpc>
              <a:spcAft>
                <a:spcPts val="600"/>
              </a:spcAft>
              <a:buFont typeface="Arial" panose="020B0604020202020204" pitchFamily="34" charset="0"/>
              <a:buChar char="•"/>
            </a:pPr>
            <a:r>
              <a:rPr lang="en-US" sz="2000" dirty="0"/>
              <a:t>The mean age of the study group was 69.3 years (Median = 75.5; SD = 17.5; Range = 26, 90). The age distribution was negatively skewed due to the presence of a 26-year-old subject.  </a:t>
            </a:r>
          </a:p>
          <a:p>
            <a:pPr indent="-228600" algn="ctr">
              <a:lnSpc>
                <a:spcPct val="90000"/>
              </a:lnSpc>
              <a:spcAft>
                <a:spcPts val="600"/>
              </a:spcAft>
              <a:buFont typeface="Arial" panose="020B0604020202020204" pitchFamily="34" charset="0"/>
              <a:buChar char="•"/>
            </a:pPr>
            <a:endParaRPr lang="en-US" sz="2000" dirty="0"/>
          </a:p>
        </p:txBody>
      </p:sp>
      <p:graphicFrame>
        <p:nvGraphicFramePr>
          <p:cNvPr id="5" name="Content Placeholder 4">
            <a:extLst>
              <a:ext uri="{FF2B5EF4-FFF2-40B4-BE49-F238E27FC236}">
                <a16:creationId xmlns:a16="http://schemas.microsoft.com/office/drawing/2014/main" id="{5B927356-9317-F1C0-F3B7-6EBA19F12C6C}"/>
              </a:ext>
            </a:extLst>
          </p:cNvPr>
          <p:cNvGraphicFramePr>
            <a:graphicFrameLocks/>
          </p:cNvGraphicFramePr>
          <p:nvPr>
            <p:extLst>
              <p:ext uri="{D42A27DB-BD31-4B8C-83A1-F6EECF244321}">
                <p14:modId xmlns:p14="http://schemas.microsoft.com/office/powerpoint/2010/main" val="559230389"/>
              </p:ext>
            </p:extLst>
          </p:nvPr>
        </p:nvGraphicFramePr>
        <p:xfrm>
          <a:off x="835154" y="2405149"/>
          <a:ext cx="10515595" cy="38993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9689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2EAB5-05CC-144B-34DB-557DA41BC0D9}"/>
              </a:ext>
            </a:extLst>
          </p:cNvPr>
          <p:cNvSpPr>
            <a:spLocks noGrp="1"/>
          </p:cNvSpPr>
          <p:nvPr>
            <p:ph type="title"/>
          </p:nvPr>
        </p:nvSpPr>
        <p:spPr>
          <a:xfrm>
            <a:off x="7427167" y="741392"/>
            <a:ext cx="4348066" cy="1262626"/>
          </a:xfrm>
        </p:spPr>
        <p:txBody>
          <a:bodyPr vert="horz" lIns="91440" tIns="45720" rIns="91440" bIns="45720" rtlCol="0" anchor="b">
            <a:noAutofit/>
          </a:bodyPr>
          <a:lstStyle/>
          <a:p>
            <a:r>
              <a:rPr lang="en-US" sz="2400" b="1" u="sng" kern="1200" dirty="0">
                <a:solidFill>
                  <a:srgbClr val="C00000"/>
                </a:solidFill>
                <a:effectLst/>
                <a:latin typeface="Trade Gothic Inline" panose="020B0504030203020204" pitchFamily="34" charset="0"/>
              </a:rPr>
              <a:t>Distribution of patients by presumptive diagnosis on admission</a:t>
            </a:r>
            <a:endParaRPr lang="en-US" sz="2400" kern="1200" dirty="0">
              <a:solidFill>
                <a:srgbClr val="C00000"/>
              </a:solidFill>
              <a:latin typeface="Trade Gothic Inline" panose="020B0504030203020204" pitchFamily="34" charset="0"/>
            </a:endParaRPr>
          </a:p>
        </p:txBody>
      </p:sp>
      <p:sp>
        <p:nvSpPr>
          <p:cNvPr id="4" name="Text Placeholder 3">
            <a:extLst>
              <a:ext uri="{FF2B5EF4-FFF2-40B4-BE49-F238E27FC236}">
                <a16:creationId xmlns:a16="http://schemas.microsoft.com/office/drawing/2014/main" id="{96B17FC0-8EA9-0377-EB28-7250AE626212}"/>
              </a:ext>
            </a:extLst>
          </p:cNvPr>
          <p:cNvSpPr>
            <a:spLocks noGrp="1"/>
          </p:cNvSpPr>
          <p:nvPr>
            <p:ph type="body" sz="half" idx="2"/>
          </p:nvPr>
        </p:nvSpPr>
        <p:spPr>
          <a:xfrm>
            <a:off x="7910285" y="2533476"/>
            <a:ext cx="3443514" cy="3447832"/>
          </a:xfrm>
        </p:spPr>
        <p:txBody>
          <a:bodyPr vert="horz" lIns="91440" tIns="45720" rIns="91440" bIns="45720" rtlCol="0" anchor="t">
            <a:normAutofit/>
          </a:bodyPr>
          <a:lstStyle/>
          <a:p>
            <a:pPr indent="-228600">
              <a:buFont typeface="Arial" panose="020B0604020202020204" pitchFamily="34" charset="0"/>
              <a:buChar char="•"/>
            </a:pPr>
            <a:r>
              <a:rPr lang="en-US" sz="1700" dirty="0">
                <a:effectLst/>
              </a:rPr>
              <a:t>All 14 subjects had different primary admission diagnoses, although if analyzed in a more generalized fashion, </a:t>
            </a:r>
            <a:r>
              <a:rPr lang="en-US" sz="1700" b="1" u="sng" dirty="0">
                <a:effectLst/>
              </a:rPr>
              <a:t>64% of patients had definite infectious primary diagnoses </a:t>
            </a:r>
            <a:r>
              <a:rPr lang="en-US" sz="1700" dirty="0">
                <a:effectLst/>
              </a:rPr>
              <a:t>(abscesses, infected ulcers, osteomyelitis, infected knee prosthesis, and sepsis), 14% had possible infectious primary diagnoses (abdominal pain, enteritis), and for </a:t>
            </a:r>
            <a:r>
              <a:rPr lang="en-US" sz="1700" b="1" u="sng" dirty="0">
                <a:effectLst/>
              </a:rPr>
              <a:t>22% infection wasn’t the primary reason of admission</a:t>
            </a:r>
            <a:r>
              <a:rPr lang="en-US" sz="1700" dirty="0">
                <a:effectLst/>
              </a:rPr>
              <a:t> (dehydration, bullous pemphigoid, food intolerance).</a:t>
            </a:r>
          </a:p>
          <a:p>
            <a:pPr indent="-228600">
              <a:buFont typeface="Arial" panose="020B0604020202020204" pitchFamily="34" charset="0"/>
              <a:buChar char="•"/>
            </a:pPr>
            <a:endParaRPr lang="en-US" sz="1700" dirty="0"/>
          </a:p>
        </p:txBody>
      </p:sp>
      <p:grpSp>
        <p:nvGrpSpPr>
          <p:cNvPr id="10" name="Group 9">
            <a:extLst>
              <a:ext uri="{FF2B5EF4-FFF2-40B4-BE49-F238E27FC236}">
                <a16:creationId xmlns:a16="http://schemas.microsoft.com/office/drawing/2014/main" id="{31C49F18-8757-4E87-5C2E-9D6D7B82BA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1" name="Rectangle 10">
              <a:extLst>
                <a:ext uri="{FF2B5EF4-FFF2-40B4-BE49-F238E27FC236}">
                  <a16:creationId xmlns:a16="http://schemas.microsoft.com/office/drawing/2014/main" id="{25C84D91-E5BF-B919-ACEF-4A25262CEE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D889E38-27CA-E23F-B646-8D7B4BB17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4">
            <a:extLst>
              <a:ext uri="{FF2B5EF4-FFF2-40B4-BE49-F238E27FC236}">
                <a16:creationId xmlns:a16="http://schemas.microsoft.com/office/drawing/2014/main" id="{CC1C82DF-E40B-6818-2471-2542F8FC1329}"/>
              </a:ext>
            </a:extLst>
          </p:cNvPr>
          <p:cNvGraphicFramePr>
            <a:graphicFrameLocks noGrp="1"/>
          </p:cNvGraphicFramePr>
          <p:nvPr>
            <p:ph idx="1"/>
            <p:extLst>
              <p:ext uri="{D42A27DB-BD31-4B8C-83A1-F6EECF244321}">
                <p14:modId xmlns:p14="http://schemas.microsoft.com/office/powerpoint/2010/main" val="995005946"/>
              </p:ext>
            </p:extLst>
          </p:nvPr>
        </p:nvGraphicFramePr>
        <p:xfrm>
          <a:off x="787114" y="909188"/>
          <a:ext cx="6449550" cy="4968992"/>
        </p:xfrm>
        <a:graphic>
          <a:graphicData uri="http://schemas.openxmlformats.org/drawingml/2006/table">
            <a:tbl>
              <a:tblPr firstRow="1" firstCol="1" bandRow="1">
                <a:tableStyleId>{5C22544A-7EE6-4342-B048-85BDC9FD1C3A}</a:tableStyleId>
              </a:tblPr>
              <a:tblGrid>
                <a:gridCol w="2901111">
                  <a:extLst>
                    <a:ext uri="{9D8B030D-6E8A-4147-A177-3AD203B41FA5}">
                      <a16:colId xmlns:a16="http://schemas.microsoft.com/office/drawing/2014/main" val="1247391159"/>
                    </a:ext>
                  </a:extLst>
                </a:gridCol>
                <a:gridCol w="1777896">
                  <a:extLst>
                    <a:ext uri="{9D8B030D-6E8A-4147-A177-3AD203B41FA5}">
                      <a16:colId xmlns:a16="http://schemas.microsoft.com/office/drawing/2014/main" val="2831449165"/>
                    </a:ext>
                  </a:extLst>
                </a:gridCol>
                <a:gridCol w="1770543">
                  <a:extLst>
                    <a:ext uri="{9D8B030D-6E8A-4147-A177-3AD203B41FA5}">
                      <a16:colId xmlns:a16="http://schemas.microsoft.com/office/drawing/2014/main" val="2004484062"/>
                    </a:ext>
                  </a:extLst>
                </a:gridCol>
              </a:tblGrid>
              <a:tr h="310562">
                <a:tc>
                  <a:txBody>
                    <a:bodyPr/>
                    <a:lstStyle/>
                    <a:p>
                      <a:pPr marL="0" marR="0" algn="ctr">
                        <a:lnSpc>
                          <a:spcPct val="115000"/>
                        </a:lnSpc>
                        <a:spcBef>
                          <a:spcPts val="0"/>
                        </a:spcBef>
                        <a:spcAft>
                          <a:spcPts val="0"/>
                        </a:spcAft>
                      </a:pPr>
                      <a:r>
                        <a:rPr lang="en-US" sz="1600">
                          <a:effectLst/>
                        </a:rPr>
                        <a:t>DIAGNOSIS ON ADMISSION</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tc>
                  <a:txBody>
                    <a:bodyPr/>
                    <a:lstStyle/>
                    <a:p>
                      <a:pPr marL="0" marR="0" algn="ctr">
                        <a:lnSpc>
                          <a:spcPct val="115000"/>
                        </a:lnSpc>
                        <a:spcBef>
                          <a:spcPts val="0"/>
                        </a:spcBef>
                        <a:spcAft>
                          <a:spcPts val="0"/>
                        </a:spcAft>
                      </a:pPr>
                      <a:r>
                        <a:rPr lang="en-US" sz="1600">
                          <a:effectLst/>
                        </a:rPr>
                        <a:t>NUMBER</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tc>
                  <a:txBody>
                    <a:bodyPr/>
                    <a:lstStyle/>
                    <a:p>
                      <a:pPr marL="0" marR="0" algn="ctr">
                        <a:lnSpc>
                          <a:spcPct val="115000"/>
                        </a:lnSpc>
                        <a:spcBef>
                          <a:spcPts val="0"/>
                        </a:spcBef>
                        <a:spcAft>
                          <a:spcPts val="0"/>
                        </a:spcAft>
                      </a:pPr>
                      <a:r>
                        <a:rPr lang="en-US" sz="1600">
                          <a:effectLst/>
                        </a:rPr>
                        <a:t>PERCENT</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extLst>
                  <a:ext uri="{0D108BD9-81ED-4DB2-BD59-A6C34878D82A}">
                    <a16:rowId xmlns:a16="http://schemas.microsoft.com/office/drawing/2014/main" val="3997043128"/>
                  </a:ext>
                </a:extLst>
              </a:tr>
              <a:tr h="310562">
                <a:tc>
                  <a:txBody>
                    <a:bodyPr/>
                    <a:lstStyle/>
                    <a:p>
                      <a:pPr marL="0" marR="0" algn="ctr">
                        <a:lnSpc>
                          <a:spcPct val="115000"/>
                        </a:lnSpc>
                        <a:spcBef>
                          <a:spcPts val="0"/>
                        </a:spcBef>
                        <a:spcAft>
                          <a:spcPts val="0"/>
                        </a:spcAft>
                      </a:pPr>
                      <a:r>
                        <a:rPr lang="en-US" sz="1600">
                          <a:effectLst/>
                        </a:rPr>
                        <a:t>Abdominal pain</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tc>
                  <a:txBody>
                    <a:bodyPr/>
                    <a:lstStyle/>
                    <a:p>
                      <a:pPr marL="0" marR="0" algn="ctr">
                        <a:lnSpc>
                          <a:spcPct val="115000"/>
                        </a:lnSpc>
                        <a:spcBef>
                          <a:spcPts val="0"/>
                        </a:spcBef>
                        <a:spcAft>
                          <a:spcPts val="0"/>
                        </a:spcAft>
                      </a:pPr>
                      <a:r>
                        <a:rPr lang="en-US" sz="1600">
                          <a:effectLst/>
                        </a:rPr>
                        <a:t>7.1 %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extLst>
                  <a:ext uri="{0D108BD9-81ED-4DB2-BD59-A6C34878D82A}">
                    <a16:rowId xmlns:a16="http://schemas.microsoft.com/office/drawing/2014/main" val="2264987340"/>
                  </a:ext>
                </a:extLst>
              </a:tr>
              <a:tr h="310562">
                <a:tc>
                  <a:txBody>
                    <a:bodyPr/>
                    <a:lstStyle/>
                    <a:p>
                      <a:pPr marL="0" marR="0" algn="ctr">
                        <a:lnSpc>
                          <a:spcPct val="115000"/>
                        </a:lnSpc>
                        <a:spcBef>
                          <a:spcPts val="0"/>
                        </a:spcBef>
                        <a:spcAft>
                          <a:spcPts val="0"/>
                        </a:spcAft>
                      </a:pPr>
                      <a:r>
                        <a:rPr lang="en-US" sz="1600">
                          <a:effectLst/>
                        </a:rPr>
                        <a:t>Abdominal wall abscess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tc>
                  <a:txBody>
                    <a:bodyPr/>
                    <a:lstStyle/>
                    <a:p>
                      <a:pPr marL="0" marR="0" algn="ctr">
                        <a:lnSpc>
                          <a:spcPct val="115000"/>
                        </a:lnSpc>
                        <a:spcBef>
                          <a:spcPts val="0"/>
                        </a:spcBef>
                        <a:spcAft>
                          <a:spcPts val="0"/>
                        </a:spcAft>
                      </a:pPr>
                      <a:r>
                        <a:rPr lang="en-US" sz="1600">
                          <a:effectLst/>
                        </a:rPr>
                        <a:t>7.1 %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extLst>
                  <a:ext uri="{0D108BD9-81ED-4DB2-BD59-A6C34878D82A}">
                    <a16:rowId xmlns:a16="http://schemas.microsoft.com/office/drawing/2014/main" val="1174849888"/>
                  </a:ext>
                </a:extLst>
              </a:tr>
              <a:tr h="310562">
                <a:tc>
                  <a:txBody>
                    <a:bodyPr/>
                    <a:lstStyle/>
                    <a:p>
                      <a:pPr marL="0" marR="0" algn="ctr">
                        <a:lnSpc>
                          <a:spcPct val="115000"/>
                        </a:lnSpc>
                        <a:spcBef>
                          <a:spcPts val="0"/>
                        </a:spcBef>
                        <a:spcAft>
                          <a:spcPts val="0"/>
                        </a:spcAft>
                      </a:pPr>
                      <a:r>
                        <a:rPr lang="en-US" sz="1600">
                          <a:effectLst/>
                        </a:rPr>
                        <a:t>Foot abscess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tc>
                  <a:txBody>
                    <a:bodyPr/>
                    <a:lstStyle/>
                    <a:p>
                      <a:pPr marL="0" marR="0" algn="ctr">
                        <a:lnSpc>
                          <a:spcPct val="115000"/>
                        </a:lnSpc>
                        <a:spcBef>
                          <a:spcPts val="0"/>
                        </a:spcBef>
                        <a:spcAft>
                          <a:spcPts val="0"/>
                        </a:spcAft>
                      </a:pPr>
                      <a:r>
                        <a:rPr lang="en-US" sz="1600">
                          <a:effectLst/>
                        </a:rPr>
                        <a:t>7.1 %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extLst>
                  <a:ext uri="{0D108BD9-81ED-4DB2-BD59-A6C34878D82A}">
                    <a16:rowId xmlns:a16="http://schemas.microsoft.com/office/drawing/2014/main" val="3682870428"/>
                  </a:ext>
                </a:extLst>
              </a:tr>
              <a:tr h="310562">
                <a:tc>
                  <a:txBody>
                    <a:bodyPr/>
                    <a:lstStyle/>
                    <a:p>
                      <a:pPr marL="0" marR="0" algn="ctr">
                        <a:lnSpc>
                          <a:spcPct val="115000"/>
                        </a:lnSpc>
                        <a:spcBef>
                          <a:spcPts val="0"/>
                        </a:spcBef>
                        <a:spcAft>
                          <a:spcPts val="0"/>
                        </a:spcAft>
                      </a:pPr>
                      <a:r>
                        <a:rPr lang="en-US" sz="1600">
                          <a:effectLst/>
                        </a:rPr>
                        <a:t>Back abscess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tc>
                  <a:txBody>
                    <a:bodyPr/>
                    <a:lstStyle/>
                    <a:p>
                      <a:pPr marL="0" marR="0" algn="ctr">
                        <a:lnSpc>
                          <a:spcPct val="115000"/>
                        </a:lnSpc>
                        <a:spcBef>
                          <a:spcPts val="0"/>
                        </a:spcBef>
                        <a:spcAft>
                          <a:spcPts val="0"/>
                        </a:spcAft>
                      </a:pPr>
                      <a:r>
                        <a:rPr lang="en-US" sz="1600">
                          <a:effectLst/>
                        </a:rPr>
                        <a:t>7.1 %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extLst>
                  <a:ext uri="{0D108BD9-81ED-4DB2-BD59-A6C34878D82A}">
                    <a16:rowId xmlns:a16="http://schemas.microsoft.com/office/drawing/2014/main" val="3550907448"/>
                  </a:ext>
                </a:extLst>
              </a:tr>
              <a:tr h="310562">
                <a:tc>
                  <a:txBody>
                    <a:bodyPr/>
                    <a:lstStyle/>
                    <a:p>
                      <a:pPr marL="0" marR="0" algn="ctr">
                        <a:lnSpc>
                          <a:spcPct val="115000"/>
                        </a:lnSpc>
                        <a:spcBef>
                          <a:spcPts val="0"/>
                        </a:spcBef>
                        <a:spcAft>
                          <a:spcPts val="0"/>
                        </a:spcAft>
                      </a:pPr>
                      <a:r>
                        <a:rPr lang="en-US" sz="1600">
                          <a:effectLst/>
                        </a:rPr>
                        <a:t>Bullous pemphigoid</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tc>
                  <a:txBody>
                    <a:bodyPr/>
                    <a:lstStyle/>
                    <a:p>
                      <a:pPr marL="0" marR="0" algn="ctr">
                        <a:lnSpc>
                          <a:spcPct val="115000"/>
                        </a:lnSpc>
                        <a:spcBef>
                          <a:spcPts val="0"/>
                        </a:spcBef>
                        <a:spcAft>
                          <a:spcPts val="0"/>
                        </a:spcAft>
                      </a:pPr>
                      <a:r>
                        <a:rPr lang="en-US" sz="1600">
                          <a:effectLst/>
                        </a:rPr>
                        <a:t>7.1 %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extLst>
                  <a:ext uri="{0D108BD9-81ED-4DB2-BD59-A6C34878D82A}">
                    <a16:rowId xmlns:a16="http://schemas.microsoft.com/office/drawing/2014/main" val="1580657099"/>
                  </a:ext>
                </a:extLst>
              </a:tr>
              <a:tr h="310562">
                <a:tc>
                  <a:txBody>
                    <a:bodyPr/>
                    <a:lstStyle/>
                    <a:p>
                      <a:pPr marL="0" marR="0" algn="ctr">
                        <a:lnSpc>
                          <a:spcPct val="115000"/>
                        </a:lnSpc>
                        <a:spcBef>
                          <a:spcPts val="0"/>
                        </a:spcBef>
                        <a:spcAft>
                          <a:spcPts val="0"/>
                        </a:spcAft>
                      </a:pPr>
                      <a:r>
                        <a:rPr lang="en-US" sz="1600">
                          <a:effectLst/>
                        </a:rPr>
                        <a:t>Decubitus ulcer right hip</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tc>
                  <a:txBody>
                    <a:bodyPr/>
                    <a:lstStyle/>
                    <a:p>
                      <a:pPr marL="0" marR="0" algn="ctr">
                        <a:lnSpc>
                          <a:spcPct val="115000"/>
                        </a:lnSpc>
                        <a:spcBef>
                          <a:spcPts val="0"/>
                        </a:spcBef>
                        <a:spcAft>
                          <a:spcPts val="0"/>
                        </a:spcAft>
                      </a:pPr>
                      <a:r>
                        <a:rPr lang="en-US" sz="1600">
                          <a:effectLst/>
                        </a:rPr>
                        <a:t>7.1 %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extLst>
                  <a:ext uri="{0D108BD9-81ED-4DB2-BD59-A6C34878D82A}">
                    <a16:rowId xmlns:a16="http://schemas.microsoft.com/office/drawing/2014/main" val="3633515274"/>
                  </a:ext>
                </a:extLst>
              </a:tr>
              <a:tr h="310562">
                <a:tc>
                  <a:txBody>
                    <a:bodyPr/>
                    <a:lstStyle/>
                    <a:p>
                      <a:pPr marL="0" marR="0" algn="ctr">
                        <a:lnSpc>
                          <a:spcPct val="115000"/>
                        </a:lnSpc>
                        <a:spcBef>
                          <a:spcPts val="0"/>
                        </a:spcBef>
                        <a:spcAft>
                          <a:spcPts val="0"/>
                        </a:spcAft>
                      </a:pPr>
                      <a:r>
                        <a:rPr lang="en-US" sz="1600">
                          <a:effectLst/>
                        </a:rPr>
                        <a:t>Dehydration</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tc>
                  <a:txBody>
                    <a:bodyPr/>
                    <a:lstStyle/>
                    <a:p>
                      <a:pPr marL="0" marR="0" algn="ctr">
                        <a:lnSpc>
                          <a:spcPct val="115000"/>
                        </a:lnSpc>
                        <a:spcBef>
                          <a:spcPts val="0"/>
                        </a:spcBef>
                        <a:spcAft>
                          <a:spcPts val="0"/>
                        </a:spcAft>
                      </a:pPr>
                      <a:r>
                        <a:rPr lang="en-US" sz="1600">
                          <a:effectLst/>
                        </a:rPr>
                        <a:t>7.1 %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extLst>
                  <a:ext uri="{0D108BD9-81ED-4DB2-BD59-A6C34878D82A}">
                    <a16:rowId xmlns:a16="http://schemas.microsoft.com/office/drawing/2014/main" val="3386415752"/>
                  </a:ext>
                </a:extLst>
              </a:tr>
              <a:tr h="310562">
                <a:tc>
                  <a:txBody>
                    <a:bodyPr/>
                    <a:lstStyle/>
                    <a:p>
                      <a:pPr marL="0" marR="0" algn="ctr">
                        <a:lnSpc>
                          <a:spcPct val="115000"/>
                        </a:lnSpc>
                        <a:spcBef>
                          <a:spcPts val="0"/>
                        </a:spcBef>
                        <a:spcAft>
                          <a:spcPts val="0"/>
                        </a:spcAft>
                      </a:pPr>
                      <a:r>
                        <a:rPr lang="en-US" sz="1600">
                          <a:effectLst/>
                        </a:rPr>
                        <a:t>Enteritis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tc>
                  <a:txBody>
                    <a:bodyPr/>
                    <a:lstStyle/>
                    <a:p>
                      <a:pPr marL="0" marR="0" algn="ctr">
                        <a:lnSpc>
                          <a:spcPct val="115000"/>
                        </a:lnSpc>
                        <a:spcBef>
                          <a:spcPts val="0"/>
                        </a:spcBef>
                        <a:spcAft>
                          <a:spcPts val="0"/>
                        </a:spcAft>
                      </a:pPr>
                      <a:r>
                        <a:rPr lang="en-US" sz="1600">
                          <a:effectLst/>
                        </a:rPr>
                        <a:t>7.1 %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extLst>
                  <a:ext uri="{0D108BD9-81ED-4DB2-BD59-A6C34878D82A}">
                    <a16:rowId xmlns:a16="http://schemas.microsoft.com/office/drawing/2014/main" val="3501230799"/>
                  </a:ext>
                </a:extLst>
              </a:tr>
              <a:tr h="310562">
                <a:tc>
                  <a:txBody>
                    <a:bodyPr/>
                    <a:lstStyle/>
                    <a:p>
                      <a:pPr marL="0" marR="0" algn="ctr">
                        <a:lnSpc>
                          <a:spcPct val="115000"/>
                        </a:lnSpc>
                        <a:spcBef>
                          <a:spcPts val="0"/>
                        </a:spcBef>
                        <a:spcAft>
                          <a:spcPts val="0"/>
                        </a:spcAft>
                      </a:pPr>
                      <a:r>
                        <a:rPr lang="en-US" sz="1600">
                          <a:effectLst/>
                        </a:rPr>
                        <a:t>Food intolerance</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tc>
                  <a:txBody>
                    <a:bodyPr/>
                    <a:lstStyle/>
                    <a:p>
                      <a:pPr marL="0" marR="0" algn="ctr">
                        <a:lnSpc>
                          <a:spcPct val="115000"/>
                        </a:lnSpc>
                        <a:spcBef>
                          <a:spcPts val="0"/>
                        </a:spcBef>
                        <a:spcAft>
                          <a:spcPts val="0"/>
                        </a:spcAft>
                      </a:pPr>
                      <a:r>
                        <a:rPr lang="en-US" sz="1600">
                          <a:effectLst/>
                        </a:rPr>
                        <a:t>7.1 %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extLst>
                  <a:ext uri="{0D108BD9-81ED-4DB2-BD59-A6C34878D82A}">
                    <a16:rowId xmlns:a16="http://schemas.microsoft.com/office/drawing/2014/main" val="427151702"/>
                  </a:ext>
                </a:extLst>
              </a:tr>
              <a:tr h="310562">
                <a:tc>
                  <a:txBody>
                    <a:bodyPr/>
                    <a:lstStyle/>
                    <a:p>
                      <a:pPr marL="0" marR="0" algn="ctr">
                        <a:lnSpc>
                          <a:spcPct val="115000"/>
                        </a:lnSpc>
                        <a:spcBef>
                          <a:spcPts val="0"/>
                        </a:spcBef>
                        <a:spcAft>
                          <a:spcPts val="0"/>
                        </a:spcAft>
                      </a:pPr>
                      <a:r>
                        <a:rPr lang="en-US" sz="1600">
                          <a:effectLst/>
                        </a:rPr>
                        <a:t>Infected knee prosthesis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tc>
                  <a:txBody>
                    <a:bodyPr/>
                    <a:lstStyle/>
                    <a:p>
                      <a:pPr marL="0" marR="0" algn="ctr">
                        <a:lnSpc>
                          <a:spcPct val="115000"/>
                        </a:lnSpc>
                        <a:spcBef>
                          <a:spcPts val="0"/>
                        </a:spcBef>
                        <a:spcAft>
                          <a:spcPts val="0"/>
                        </a:spcAft>
                      </a:pPr>
                      <a:r>
                        <a:rPr lang="en-US" sz="1600">
                          <a:effectLst/>
                        </a:rPr>
                        <a:t>7.1 %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extLst>
                  <a:ext uri="{0D108BD9-81ED-4DB2-BD59-A6C34878D82A}">
                    <a16:rowId xmlns:a16="http://schemas.microsoft.com/office/drawing/2014/main" val="2679420298"/>
                  </a:ext>
                </a:extLst>
              </a:tr>
              <a:tr h="310562">
                <a:tc>
                  <a:txBody>
                    <a:bodyPr/>
                    <a:lstStyle/>
                    <a:p>
                      <a:pPr marL="0" marR="0" algn="ctr">
                        <a:lnSpc>
                          <a:spcPct val="115000"/>
                        </a:lnSpc>
                        <a:spcBef>
                          <a:spcPts val="0"/>
                        </a:spcBef>
                        <a:spcAft>
                          <a:spcPts val="0"/>
                        </a:spcAft>
                      </a:pPr>
                      <a:r>
                        <a:rPr lang="en-US" sz="1600">
                          <a:effectLst/>
                        </a:rPr>
                        <a:t>Left foot ulcer</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tc>
                  <a:txBody>
                    <a:bodyPr/>
                    <a:lstStyle/>
                    <a:p>
                      <a:pPr marL="0" marR="0" algn="ctr">
                        <a:lnSpc>
                          <a:spcPct val="115000"/>
                        </a:lnSpc>
                        <a:spcBef>
                          <a:spcPts val="0"/>
                        </a:spcBef>
                        <a:spcAft>
                          <a:spcPts val="0"/>
                        </a:spcAft>
                      </a:pPr>
                      <a:r>
                        <a:rPr lang="en-US" sz="1600">
                          <a:effectLst/>
                        </a:rPr>
                        <a:t>7.1 %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extLst>
                  <a:ext uri="{0D108BD9-81ED-4DB2-BD59-A6C34878D82A}">
                    <a16:rowId xmlns:a16="http://schemas.microsoft.com/office/drawing/2014/main" val="4162751700"/>
                  </a:ext>
                </a:extLst>
              </a:tr>
              <a:tr h="310562">
                <a:tc>
                  <a:txBody>
                    <a:bodyPr/>
                    <a:lstStyle/>
                    <a:p>
                      <a:pPr marL="0" marR="0" algn="ctr">
                        <a:lnSpc>
                          <a:spcPct val="115000"/>
                        </a:lnSpc>
                        <a:spcBef>
                          <a:spcPts val="0"/>
                        </a:spcBef>
                        <a:spcAft>
                          <a:spcPts val="0"/>
                        </a:spcAft>
                      </a:pPr>
                      <a:r>
                        <a:rPr lang="en-US" sz="1600">
                          <a:effectLst/>
                        </a:rPr>
                        <a:t>Left toe ulcer</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tc>
                  <a:txBody>
                    <a:bodyPr/>
                    <a:lstStyle/>
                    <a:p>
                      <a:pPr marL="0" marR="0" algn="ctr">
                        <a:lnSpc>
                          <a:spcPct val="115000"/>
                        </a:lnSpc>
                        <a:spcBef>
                          <a:spcPts val="0"/>
                        </a:spcBef>
                        <a:spcAft>
                          <a:spcPts val="0"/>
                        </a:spcAft>
                      </a:pPr>
                      <a:r>
                        <a:rPr lang="en-US" sz="1600">
                          <a:effectLst/>
                        </a:rPr>
                        <a:t>7.1 %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extLst>
                  <a:ext uri="{0D108BD9-81ED-4DB2-BD59-A6C34878D82A}">
                    <a16:rowId xmlns:a16="http://schemas.microsoft.com/office/drawing/2014/main" val="2981284592"/>
                  </a:ext>
                </a:extLst>
              </a:tr>
              <a:tr h="310562">
                <a:tc>
                  <a:txBody>
                    <a:bodyPr/>
                    <a:lstStyle/>
                    <a:p>
                      <a:pPr marL="0" marR="0" algn="ctr">
                        <a:lnSpc>
                          <a:spcPct val="115000"/>
                        </a:lnSpc>
                        <a:spcBef>
                          <a:spcPts val="0"/>
                        </a:spcBef>
                        <a:spcAft>
                          <a:spcPts val="0"/>
                        </a:spcAft>
                      </a:pPr>
                      <a:r>
                        <a:rPr lang="en-US" sz="1600">
                          <a:effectLst/>
                        </a:rPr>
                        <a:t>Osteomyelitis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tc>
                  <a:txBody>
                    <a:bodyPr/>
                    <a:lstStyle/>
                    <a:p>
                      <a:pPr marL="0" marR="0" algn="ctr">
                        <a:lnSpc>
                          <a:spcPct val="115000"/>
                        </a:lnSpc>
                        <a:spcBef>
                          <a:spcPts val="0"/>
                        </a:spcBef>
                        <a:spcAft>
                          <a:spcPts val="0"/>
                        </a:spcAft>
                      </a:pPr>
                      <a:r>
                        <a:rPr lang="en-US" sz="1600">
                          <a:effectLst/>
                        </a:rPr>
                        <a:t>7.1 %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extLst>
                  <a:ext uri="{0D108BD9-81ED-4DB2-BD59-A6C34878D82A}">
                    <a16:rowId xmlns:a16="http://schemas.microsoft.com/office/drawing/2014/main" val="2013444631"/>
                  </a:ext>
                </a:extLst>
              </a:tr>
              <a:tr h="310562">
                <a:tc>
                  <a:txBody>
                    <a:bodyPr/>
                    <a:lstStyle/>
                    <a:p>
                      <a:pPr marL="0" marR="0" algn="ctr">
                        <a:lnSpc>
                          <a:spcPct val="115000"/>
                        </a:lnSpc>
                        <a:spcBef>
                          <a:spcPts val="0"/>
                        </a:spcBef>
                        <a:spcAft>
                          <a:spcPts val="0"/>
                        </a:spcAft>
                      </a:pPr>
                      <a:r>
                        <a:rPr lang="en-US" sz="1600">
                          <a:effectLst/>
                        </a:rPr>
                        <a:t>Sepsis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tc>
                  <a:txBody>
                    <a:bodyPr/>
                    <a:lstStyle/>
                    <a:p>
                      <a:pPr marL="0" marR="0" algn="ctr">
                        <a:lnSpc>
                          <a:spcPct val="115000"/>
                        </a:lnSpc>
                        <a:spcBef>
                          <a:spcPts val="0"/>
                        </a:spcBef>
                        <a:spcAft>
                          <a:spcPts val="0"/>
                        </a:spcAft>
                      </a:pPr>
                      <a:r>
                        <a:rPr lang="en-US" sz="1600">
                          <a:effectLst/>
                        </a:rPr>
                        <a:t>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tc>
                  <a:txBody>
                    <a:bodyPr/>
                    <a:lstStyle/>
                    <a:p>
                      <a:pPr marL="0" marR="0" algn="ctr">
                        <a:lnSpc>
                          <a:spcPct val="115000"/>
                        </a:lnSpc>
                        <a:spcBef>
                          <a:spcPts val="0"/>
                        </a:spcBef>
                        <a:spcAft>
                          <a:spcPts val="0"/>
                        </a:spcAft>
                      </a:pPr>
                      <a:r>
                        <a:rPr lang="en-US" sz="1600">
                          <a:effectLst/>
                        </a:rPr>
                        <a:t>7.1 %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extLst>
                  <a:ext uri="{0D108BD9-81ED-4DB2-BD59-A6C34878D82A}">
                    <a16:rowId xmlns:a16="http://schemas.microsoft.com/office/drawing/2014/main" val="3712751102"/>
                  </a:ext>
                </a:extLst>
              </a:tr>
              <a:tr h="310562">
                <a:tc>
                  <a:txBody>
                    <a:bodyPr/>
                    <a:lstStyle/>
                    <a:p>
                      <a:pPr marL="0" marR="0" algn="ctr">
                        <a:lnSpc>
                          <a:spcPct val="115000"/>
                        </a:lnSpc>
                        <a:spcBef>
                          <a:spcPts val="0"/>
                        </a:spcBef>
                        <a:spcAft>
                          <a:spcPts val="0"/>
                        </a:spcAft>
                      </a:pPr>
                      <a:r>
                        <a:rPr lang="en-US" sz="1600">
                          <a:effectLst/>
                        </a:rPr>
                        <a:t>TOTAL</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tc>
                  <a:txBody>
                    <a:bodyPr/>
                    <a:lstStyle/>
                    <a:p>
                      <a:pPr marL="0" marR="0" algn="ctr">
                        <a:lnSpc>
                          <a:spcPct val="115000"/>
                        </a:lnSpc>
                        <a:spcBef>
                          <a:spcPts val="0"/>
                        </a:spcBef>
                        <a:spcAft>
                          <a:spcPts val="0"/>
                        </a:spcAft>
                      </a:pPr>
                      <a:r>
                        <a:rPr lang="en-US" sz="1600">
                          <a:effectLst/>
                        </a:rPr>
                        <a:t>14</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tc>
                  <a:txBody>
                    <a:bodyPr/>
                    <a:lstStyle/>
                    <a:p>
                      <a:pPr marL="0" marR="0" algn="ctr">
                        <a:lnSpc>
                          <a:spcPct val="115000"/>
                        </a:lnSpc>
                        <a:spcBef>
                          <a:spcPts val="0"/>
                        </a:spcBef>
                        <a:spcAft>
                          <a:spcPts val="0"/>
                        </a:spcAft>
                      </a:pPr>
                      <a:r>
                        <a:rPr lang="en-US" sz="1600">
                          <a:effectLst/>
                        </a:rPr>
                        <a:t>100 %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98158" marR="98158" marT="0" marB="0"/>
                </a:tc>
                <a:extLst>
                  <a:ext uri="{0D108BD9-81ED-4DB2-BD59-A6C34878D82A}">
                    <a16:rowId xmlns:a16="http://schemas.microsoft.com/office/drawing/2014/main" val="843380950"/>
                  </a:ext>
                </a:extLst>
              </a:tr>
            </a:tbl>
          </a:graphicData>
        </a:graphic>
      </p:graphicFrame>
    </p:spTree>
    <p:extLst>
      <p:ext uri="{BB962C8B-B14F-4D97-AF65-F5344CB8AC3E}">
        <p14:creationId xmlns:p14="http://schemas.microsoft.com/office/powerpoint/2010/main" val="1940752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AFA5847-CED2-98FB-323D-8EB091348D29}"/>
              </a:ext>
            </a:extLst>
          </p:cNvPr>
          <p:cNvSpPr>
            <a:spLocks noGrp="1"/>
          </p:cNvSpPr>
          <p:nvPr>
            <p:ph type="title"/>
          </p:nvPr>
        </p:nvSpPr>
        <p:spPr>
          <a:xfrm>
            <a:off x="1137034" y="609600"/>
            <a:ext cx="4784796" cy="1330840"/>
          </a:xfrm>
        </p:spPr>
        <p:txBody>
          <a:bodyPr vert="horz" lIns="91440" tIns="45720" rIns="91440" bIns="45720" rtlCol="0" anchor="ctr">
            <a:normAutofit/>
          </a:bodyPr>
          <a:lstStyle/>
          <a:p>
            <a:r>
              <a:rPr lang="en-US" sz="2800" b="1" u="sng" kern="1200" dirty="0">
                <a:solidFill>
                  <a:srgbClr val="C00000"/>
                </a:solidFill>
                <a:effectLst/>
                <a:latin typeface="Trade Gothic Inline" panose="020B0504030203020204" pitchFamily="34" charset="0"/>
              </a:rPr>
              <a:t>Prevalence of medical conditions.</a:t>
            </a:r>
            <a:br>
              <a:rPr lang="en-US" sz="2800" kern="1200" dirty="0">
                <a:solidFill>
                  <a:schemeClr val="tx1"/>
                </a:solidFill>
                <a:effectLst/>
                <a:latin typeface="+mj-lt"/>
                <a:ea typeface="+mj-ea"/>
                <a:cs typeface="+mj-cs"/>
              </a:rPr>
            </a:br>
            <a:endParaRPr lang="en-US" sz="2800" kern="1200" dirty="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DF647E43-AC46-FC35-8C39-C7C80F57966E}"/>
              </a:ext>
            </a:extLst>
          </p:cNvPr>
          <p:cNvSpPr>
            <a:spLocks noGrp="1"/>
          </p:cNvSpPr>
          <p:nvPr>
            <p:ph type="body" sz="half" idx="2"/>
          </p:nvPr>
        </p:nvSpPr>
        <p:spPr>
          <a:xfrm>
            <a:off x="1137034" y="2194102"/>
            <a:ext cx="4438036" cy="3908585"/>
          </a:xfrm>
        </p:spPr>
        <p:txBody>
          <a:bodyPr vert="horz" lIns="91440" tIns="45720" rIns="91440" bIns="45720" rtlCol="0">
            <a:normAutofit/>
          </a:bodyPr>
          <a:lstStyle/>
          <a:p>
            <a:pPr marL="285750" indent="-228600">
              <a:buFont typeface="Arial" panose="020B0604020202020204" pitchFamily="34" charset="0"/>
              <a:buChar char="•"/>
            </a:pPr>
            <a:r>
              <a:rPr lang="en-US" sz="1700">
                <a:effectLst/>
              </a:rPr>
              <a:t>It was noted that 57.1% of patients with KK positive cultures had diabetes, 50% had CKD with GFR &lt;50, 21.4% were bedridden, 14.3% were active cancer patients (one with Hodgkin’s lymphoma, one with prostate CA), and 7.1% (1 patient) was currently receiving corticosteroid therapy. </a:t>
            </a:r>
          </a:p>
          <a:p>
            <a:pPr marL="285750" indent="-228600">
              <a:buFont typeface="Arial" panose="020B0604020202020204" pitchFamily="34" charset="0"/>
              <a:buChar char="•"/>
            </a:pPr>
            <a:r>
              <a:rPr lang="en-US" sz="1700">
                <a:effectLst/>
              </a:rPr>
              <a:t> These were not mutually exclusive, because some patients were in multiple co-morbidity categories. </a:t>
            </a:r>
          </a:p>
          <a:p>
            <a:pPr marL="285750" indent="-228600">
              <a:buFont typeface="Arial" panose="020B0604020202020204" pitchFamily="34" charset="0"/>
              <a:buChar char="•"/>
            </a:pPr>
            <a:r>
              <a:rPr lang="en-US" sz="1700">
                <a:effectLst/>
              </a:rPr>
              <a:t> 22% of patients did not belong to any of the immunocompromising categories selected above.  </a:t>
            </a:r>
          </a:p>
          <a:p>
            <a:pPr indent="-228600">
              <a:buFont typeface="Arial" panose="020B0604020202020204" pitchFamily="34" charset="0"/>
              <a:buChar char="•"/>
            </a:pPr>
            <a:endParaRPr lang="en-US" sz="1700"/>
          </a:p>
        </p:txBody>
      </p:sp>
      <p:graphicFrame>
        <p:nvGraphicFramePr>
          <p:cNvPr id="5" name="Content Placeholder 4">
            <a:extLst>
              <a:ext uri="{FF2B5EF4-FFF2-40B4-BE49-F238E27FC236}">
                <a16:creationId xmlns:a16="http://schemas.microsoft.com/office/drawing/2014/main" id="{EF0164A6-811C-F5A1-2419-1E78DE12568F}"/>
              </a:ext>
            </a:extLst>
          </p:cNvPr>
          <p:cNvGraphicFramePr>
            <a:graphicFrameLocks noGrp="1"/>
          </p:cNvGraphicFramePr>
          <p:nvPr>
            <p:ph idx="1"/>
            <p:extLst>
              <p:ext uri="{D42A27DB-BD31-4B8C-83A1-F6EECF244321}">
                <p14:modId xmlns:p14="http://schemas.microsoft.com/office/powerpoint/2010/main" val="181438244"/>
              </p:ext>
            </p:extLst>
          </p:nvPr>
        </p:nvGraphicFramePr>
        <p:xfrm>
          <a:off x="6941175" y="717012"/>
          <a:ext cx="4616522" cy="5446202"/>
        </p:xfrm>
        <a:graphic>
          <a:graphicData uri="http://schemas.openxmlformats.org/drawingml/2006/table">
            <a:tbl>
              <a:tblPr firstRow="1" firstCol="1" bandRow="1">
                <a:tableStyleId>{5C22544A-7EE6-4342-B048-85BDC9FD1C3A}</a:tableStyleId>
              </a:tblPr>
              <a:tblGrid>
                <a:gridCol w="2214139">
                  <a:extLst>
                    <a:ext uri="{9D8B030D-6E8A-4147-A177-3AD203B41FA5}">
                      <a16:colId xmlns:a16="http://schemas.microsoft.com/office/drawing/2014/main" val="155030222"/>
                    </a:ext>
                  </a:extLst>
                </a:gridCol>
                <a:gridCol w="1157717">
                  <a:extLst>
                    <a:ext uri="{9D8B030D-6E8A-4147-A177-3AD203B41FA5}">
                      <a16:colId xmlns:a16="http://schemas.microsoft.com/office/drawing/2014/main" val="1218187617"/>
                    </a:ext>
                  </a:extLst>
                </a:gridCol>
                <a:gridCol w="1244666">
                  <a:extLst>
                    <a:ext uri="{9D8B030D-6E8A-4147-A177-3AD203B41FA5}">
                      <a16:colId xmlns:a16="http://schemas.microsoft.com/office/drawing/2014/main" val="3860076956"/>
                    </a:ext>
                  </a:extLst>
                </a:gridCol>
              </a:tblGrid>
              <a:tr h="825054">
                <a:tc>
                  <a:txBody>
                    <a:bodyPr/>
                    <a:lstStyle/>
                    <a:p>
                      <a:pPr marL="0" marR="0" algn="ctr">
                        <a:lnSpc>
                          <a:spcPct val="115000"/>
                        </a:lnSpc>
                        <a:spcBef>
                          <a:spcPts val="0"/>
                        </a:spcBef>
                        <a:spcAft>
                          <a:spcPts val="0"/>
                        </a:spcAft>
                      </a:pPr>
                      <a:r>
                        <a:rPr lang="en-US" sz="1500">
                          <a:effectLst/>
                        </a:rPr>
                        <a:t>ASSOCIATED MEDICAL CONDITIONS</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tc>
                  <a:txBody>
                    <a:bodyPr/>
                    <a:lstStyle/>
                    <a:p>
                      <a:pPr marL="0" marR="0" algn="ctr">
                        <a:lnSpc>
                          <a:spcPct val="115000"/>
                        </a:lnSpc>
                        <a:spcBef>
                          <a:spcPts val="0"/>
                        </a:spcBef>
                        <a:spcAft>
                          <a:spcPts val="0"/>
                        </a:spcAft>
                      </a:pPr>
                      <a:r>
                        <a:rPr lang="en-US" sz="1500">
                          <a:effectLst/>
                        </a:rPr>
                        <a:t>NUMBER</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tc>
                  <a:txBody>
                    <a:bodyPr/>
                    <a:lstStyle/>
                    <a:p>
                      <a:pPr marL="0" marR="0" algn="ctr">
                        <a:lnSpc>
                          <a:spcPct val="115000"/>
                        </a:lnSpc>
                        <a:spcBef>
                          <a:spcPts val="0"/>
                        </a:spcBef>
                        <a:spcAft>
                          <a:spcPts val="0"/>
                        </a:spcAft>
                      </a:pPr>
                      <a:r>
                        <a:rPr lang="en-US" sz="1500">
                          <a:effectLst/>
                        </a:rPr>
                        <a:t>PERCENT</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extLst>
                  <a:ext uri="{0D108BD9-81ED-4DB2-BD59-A6C34878D82A}">
                    <a16:rowId xmlns:a16="http://schemas.microsoft.com/office/drawing/2014/main" val="4068927265"/>
                  </a:ext>
                </a:extLst>
              </a:tr>
              <a:tr h="297104">
                <a:tc>
                  <a:txBody>
                    <a:bodyPr/>
                    <a:lstStyle/>
                    <a:p>
                      <a:pPr marL="0" marR="0" algn="ctr">
                        <a:lnSpc>
                          <a:spcPct val="115000"/>
                        </a:lnSpc>
                        <a:spcBef>
                          <a:spcPts val="0"/>
                        </a:spcBef>
                        <a:spcAft>
                          <a:spcPts val="0"/>
                        </a:spcAft>
                      </a:pPr>
                      <a:r>
                        <a:rPr lang="en-US" sz="1500">
                          <a:effectLst/>
                        </a:rPr>
                        <a:t>History of cancer</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tc>
                  <a:txBody>
                    <a:bodyPr/>
                    <a:lstStyle/>
                    <a:p>
                      <a:pPr marL="0" marR="0" algn="ctr">
                        <a:lnSpc>
                          <a:spcPct val="115000"/>
                        </a:lnSpc>
                        <a:spcBef>
                          <a:spcPts val="0"/>
                        </a:spcBef>
                        <a:spcAft>
                          <a:spcPts val="0"/>
                        </a:spcAft>
                      </a:pPr>
                      <a:r>
                        <a:rPr lang="en-US" sz="1500">
                          <a:effectLst/>
                        </a:rPr>
                        <a:t>2</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tc>
                  <a:txBody>
                    <a:bodyPr/>
                    <a:lstStyle/>
                    <a:p>
                      <a:pPr marL="0" marR="0" algn="ctr">
                        <a:lnSpc>
                          <a:spcPct val="115000"/>
                        </a:lnSpc>
                        <a:spcBef>
                          <a:spcPts val="0"/>
                        </a:spcBef>
                        <a:spcAft>
                          <a:spcPts val="0"/>
                        </a:spcAft>
                      </a:pPr>
                      <a:r>
                        <a:rPr lang="en-US" sz="1500">
                          <a:effectLst/>
                        </a:rPr>
                        <a:t>14.3 %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extLst>
                  <a:ext uri="{0D108BD9-81ED-4DB2-BD59-A6C34878D82A}">
                    <a16:rowId xmlns:a16="http://schemas.microsoft.com/office/drawing/2014/main" val="2549843120"/>
                  </a:ext>
                </a:extLst>
              </a:tr>
              <a:tr h="297104">
                <a:tc>
                  <a:txBody>
                    <a:bodyPr/>
                    <a:lstStyle/>
                    <a:p>
                      <a:pPr marL="0" marR="0" algn="ctr">
                        <a:lnSpc>
                          <a:spcPct val="115000"/>
                        </a:lnSpc>
                        <a:spcBef>
                          <a:spcPts val="0"/>
                        </a:spcBef>
                        <a:spcAft>
                          <a:spcPts val="0"/>
                        </a:spcAft>
                      </a:pPr>
                      <a:r>
                        <a:rPr lang="en-US" sz="1500">
                          <a:effectLst/>
                        </a:rPr>
                        <a:t>Active prostate cancer</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tc>
                  <a:txBody>
                    <a:bodyPr/>
                    <a:lstStyle/>
                    <a:p>
                      <a:pPr marL="0" marR="0" algn="ctr">
                        <a:lnSpc>
                          <a:spcPct val="115000"/>
                        </a:lnSpc>
                        <a:spcBef>
                          <a:spcPts val="0"/>
                        </a:spcBef>
                        <a:spcAft>
                          <a:spcPts val="0"/>
                        </a:spcAft>
                      </a:pPr>
                      <a:r>
                        <a:rPr lang="en-US" sz="1500">
                          <a:effectLst/>
                        </a:rPr>
                        <a:t>1</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tc>
                  <a:txBody>
                    <a:bodyPr/>
                    <a:lstStyle/>
                    <a:p>
                      <a:pPr marL="0" marR="0" algn="ctr">
                        <a:lnSpc>
                          <a:spcPct val="115000"/>
                        </a:lnSpc>
                        <a:spcBef>
                          <a:spcPts val="0"/>
                        </a:spcBef>
                        <a:spcAft>
                          <a:spcPts val="0"/>
                        </a:spcAft>
                      </a:pPr>
                      <a:r>
                        <a:rPr lang="en-US" sz="1500">
                          <a:effectLst/>
                        </a:rPr>
                        <a:t>7.1 %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extLst>
                  <a:ext uri="{0D108BD9-81ED-4DB2-BD59-A6C34878D82A}">
                    <a16:rowId xmlns:a16="http://schemas.microsoft.com/office/drawing/2014/main" val="586008852"/>
                  </a:ext>
                </a:extLst>
              </a:tr>
              <a:tr h="561079">
                <a:tc>
                  <a:txBody>
                    <a:bodyPr/>
                    <a:lstStyle/>
                    <a:p>
                      <a:pPr marL="0" marR="0" algn="ctr">
                        <a:lnSpc>
                          <a:spcPct val="115000"/>
                        </a:lnSpc>
                        <a:spcBef>
                          <a:spcPts val="0"/>
                        </a:spcBef>
                        <a:spcAft>
                          <a:spcPts val="0"/>
                        </a:spcAft>
                      </a:pPr>
                      <a:r>
                        <a:rPr lang="en-US" sz="1500">
                          <a:effectLst/>
                        </a:rPr>
                        <a:t>Active Non-Hodgkin’s lymphoma</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tc>
                  <a:txBody>
                    <a:bodyPr/>
                    <a:lstStyle/>
                    <a:p>
                      <a:pPr marL="0" marR="0" algn="ctr">
                        <a:lnSpc>
                          <a:spcPct val="115000"/>
                        </a:lnSpc>
                        <a:spcBef>
                          <a:spcPts val="0"/>
                        </a:spcBef>
                        <a:spcAft>
                          <a:spcPts val="0"/>
                        </a:spcAft>
                      </a:pPr>
                      <a:r>
                        <a:rPr lang="en-US" sz="1500">
                          <a:effectLst/>
                        </a:rPr>
                        <a:t>1</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tc>
                  <a:txBody>
                    <a:bodyPr/>
                    <a:lstStyle/>
                    <a:p>
                      <a:pPr marL="0" marR="0" algn="ctr">
                        <a:lnSpc>
                          <a:spcPct val="115000"/>
                        </a:lnSpc>
                        <a:spcBef>
                          <a:spcPts val="0"/>
                        </a:spcBef>
                        <a:spcAft>
                          <a:spcPts val="0"/>
                        </a:spcAft>
                      </a:pPr>
                      <a:r>
                        <a:rPr lang="en-US" sz="1500">
                          <a:effectLst/>
                        </a:rPr>
                        <a:t>7.1 %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extLst>
                  <a:ext uri="{0D108BD9-81ED-4DB2-BD59-A6C34878D82A}">
                    <a16:rowId xmlns:a16="http://schemas.microsoft.com/office/drawing/2014/main" val="1244344390"/>
                  </a:ext>
                </a:extLst>
              </a:tr>
              <a:tr h="297104">
                <a:tc>
                  <a:txBody>
                    <a:bodyPr/>
                    <a:lstStyle/>
                    <a:p>
                      <a:pPr marL="0" marR="0" algn="ctr">
                        <a:lnSpc>
                          <a:spcPct val="115000"/>
                        </a:lnSpc>
                        <a:spcBef>
                          <a:spcPts val="0"/>
                        </a:spcBef>
                        <a:spcAft>
                          <a:spcPts val="0"/>
                        </a:spcAft>
                      </a:pPr>
                      <a:r>
                        <a:rPr lang="en-US" sz="1500">
                          <a:effectLst/>
                        </a:rPr>
                        <a:t>Diabetes mellitus</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tc>
                  <a:txBody>
                    <a:bodyPr/>
                    <a:lstStyle/>
                    <a:p>
                      <a:pPr marL="0" marR="0" algn="ctr">
                        <a:lnSpc>
                          <a:spcPct val="115000"/>
                        </a:lnSpc>
                        <a:spcBef>
                          <a:spcPts val="0"/>
                        </a:spcBef>
                        <a:spcAft>
                          <a:spcPts val="0"/>
                        </a:spcAft>
                      </a:pPr>
                      <a:r>
                        <a:rPr lang="en-US" sz="1500">
                          <a:effectLst/>
                        </a:rPr>
                        <a:t>8</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tc>
                  <a:txBody>
                    <a:bodyPr/>
                    <a:lstStyle/>
                    <a:p>
                      <a:pPr marL="0" marR="0" algn="ctr">
                        <a:lnSpc>
                          <a:spcPct val="115000"/>
                        </a:lnSpc>
                        <a:spcBef>
                          <a:spcPts val="0"/>
                        </a:spcBef>
                        <a:spcAft>
                          <a:spcPts val="0"/>
                        </a:spcAft>
                      </a:pPr>
                      <a:r>
                        <a:rPr lang="en-US" sz="1500">
                          <a:effectLst/>
                        </a:rPr>
                        <a:t>57.1 %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extLst>
                  <a:ext uri="{0D108BD9-81ED-4DB2-BD59-A6C34878D82A}">
                    <a16:rowId xmlns:a16="http://schemas.microsoft.com/office/drawing/2014/main" val="4095486207"/>
                  </a:ext>
                </a:extLst>
              </a:tr>
              <a:tr h="297104">
                <a:tc>
                  <a:txBody>
                    <a:bodyPr/>
                    <a:lstStyle/>
                    <a:p>
                      <a:pPr marL="0" marR="0" algn="ctr">
                        <a:lnSpc>
                          <a:spcPct val="115000"/>
                        </a:lnSpc>
                        <a:spcBef>
                          <a:spcPts val="0"/>
                        </a:spcBef>
                        <a:spcAft>
                          <a:spcPts val="0"/>
                        </a:spcAft>
                      </a:pPr>
                      <a:r>
                        <a:rPr lang="en-US" sz="1500">
                          <a:effectLst/>
                        </a:rPr>
                        <a:t>GFR &lt; 50 non ESRD</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tc>
                  <a:txBody>
                    <a:bodyPr/>
                    <a:lstStyle/>
                    <a:p>
                      <a:pPr marL="0" marR="0" algn="ctr">
                        <a:lnSpc>
                          <a:spcPct val="115000"/>
                        </a:lnSpc>
                        <a:spcBef>
                          <a:spcPts val="0"/>
                        </a:spcBef>
                        <a:spcAft>
                          <a:spcPts val="0"/>
                        </a:spcAft>
                      </a:pPr>
                      <a:r>
                        <a:rPr lang="en-US" sz="1500">
                          <a:effectLst/>
                        </a:rPr>
                        <a:t>7</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tc>
                  <a:txBody>
                    <a:bodyPr/>
                    <a:lstStyle/>
                    <a:p>
                      <a:pPr marL="0" marR="0" algn="ctr">
                        <a:lnSpc>
                          <a:spcPct val="115000"/>
                        </a:lnSpc>
                        <a:spcBef>
                          <a:spcPts val="0"/>
                        </a:spcBef>
                        <a:spcAft>
                          <a:spcPts val="0"/>
                        </a:spcAft>
                      </a:pPr>
                      <a:r>
                        <a:rPr lang="en-US" sz="1500">
                          <a:effectLst/>
                        </a:rPr>
                        <a:t>50 %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extLst>
                  <a:ext uri="{0D108BD9-81ED-4DB2-BD59-A6C34878D82A}">
                    <a16:rowId xmlns:a16="http://schemas.microsoft.com/office/drawing/2014/main" val="2217106253"/>
                  </a:ext>
                </a:extLst>
              </a:tr>
              <a:tr h="297104">
                <a:tc>
                  <a:txBody>
                    <a:bodyPr/>
                    <a:lstStyle/>
                    <a:p>
                      <a:pPr marL="0" marR="0" algn="ctr">
                        <a:lnSpc>
                          <a:spcPct val="115000"/>
                        </a:lnSpc>
                        <a:spcBef>
                          <a:spcPts val="0"/>
                        </a:spcBef>
                        <a:spcAft>
                          <a:spcPts val="0"/>
                        </a:spcAft>
                      </a:pPr>
                      <a:r>
                        <a:rPr lang="en-US" sz="1500">
                          <a:effectLst/>
                        </a:rPr>
                        <a:t>ESRD on HD</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tc>
                  <a:txBody>
                    <a:bodyPr/>
                    <a:lstStyle/>
                    <a:p>
                      <a:pPr marL="0" marR="0" algn="ctr">
                        <a:lnSpc>
                          <a:spcPct val="115000"/>
                        </a:lnSpc>
                        <a:spcBef>
                          <a:spcPts val="0"/>
                        </a:spcBef>
                        <a:spcAft>
                          <a:spcPts val="0"/>
                        </a:spcAft>
                      </a:pPr>
                      <a:r>
                        <a:rPr lang="en-US" sz="1500">
                          <a:effectLst/>
                        </a:rPr>
                        <a:t>2</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tc>
                  <a:txBody>
                    <a:bodyPr/>
                    <a:lstStyle/>
                    <a:p>
                      <a:pPr marL="0" marR="0" algn="ctr">
                        <a:lnSpc>
                          <a:spcPct val="115000"/>
                        </a:lnSpc>
                        <a:spcBef>
                          <a:spcPts val="0"/>
                        </a:spcBef>
                        <a:spcAft>
                          <a:spcPts val="0"/>
                        </a:spcAft>
                      </a:pPr>
                      <a:r>
                        <a:rPr lang="en-US" sz="1500">
                          <a:effectLst/>
                        </a:rPr>
                        <a:t>14.3 %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extLst>
                  <a:ext uri="{0D108BD9-81ED-4DB2-BD59-A6C34878D82A}">
                    <a16:rowId xmlns:a16="http://schemas.microsoft.com/office/drawing/2014/main" val="2090566512"/>
                  </a:ext>
                </a:extLst>
              </a:tr>
              <a:tr h="297104">
                <a:tc>
                  <a:txBody>
                    <a:bodyPr/>
                    <a:lstStyle/>
                    <a:p>
                      <a:pPr marL="0" marR="0" algn="ctr">
                        <a:lnSpc>
                          <a:spcPct val="115000"/>
                        </a:lnSpc>
                        <a:spcBef>
                          <a:spcPts val="0"/>
                        </a:spcBef>
                        <a:spcAft>
                          <a:spcPts val="0"/>
                        </a:spcAft>
                      </a:pPr>
                      <a:r>
                        <a:rPr lang="en-US" sz="1500">
                          <a:effectLst/>
                        </a:rPr>
                        <a:t>Bedridden</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tc>
                  <a:txBody>
                    <a:bodyPr/>
                    <a:lstStyle/>
                    <a:p>
                      <a:pPr marL="0" marR="0" algn="ctr">
                        <a:lnSpc>
                          <a:spcPct val="115000"/>
                        </a:lnSpc>
                        <a:spcBef>
                          <a:spcPts val="0"/>
                        </a:spcBef>
                        <a:spcAft>
                          <a:spcPts val="0"/>
                        </a:spcAft>
                      </a:pPr>
                      <a:r>
                        <a:rPr lang="en-US" sz="1500">
                          <a:effectLst/>
                        </a:rPr>
                        <a:t>3</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tc>
                  <a:txBody>
                    <a:bodyPr/>
                    <a:lstStyle/>
                    <a:p>
                      <a:pPr marL="0" marR="0" algn="ctr">
                        <a:lnSpc>
                          <a:spcPct val="115000"/>
                        </a:lnSpc>
                        <a:spcBef>
                          <a:spcPts val="0"/>
                        </a:spcBef>
                        <a:spcAft>
                          <a:spcPts val="0"/>
                        </a:spcAft>
                      </a:pPr>
                      <a:r>
                        <a:rPr lang="en-US" sz="1500">
                          <a:effectLst/>
                        </a:rPr>
                        <a:t>21.4 %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extLst>
                  <a:ext uri="{0D108BD9-81ED-4DB2-BD59-A6C34878D82A}">
                    <a16:rowId xmlns:a16="http://schemas.microsoft.com/office/drawing/2014/main" val="2442949524"/>
                  </a:ext>
                </a:extLst>
              </a:tr>
              <a:tr h="561079">
                <a:tc>
                  <a:txBody>
                    <a:bodyPr/>
                    <a:lstStyle/>
                    <a:p>
                      <a:pPr marL="0" marR="0" algn="ctr">
                        <a:lnSpc>
                          <a:spcPct val="115000"/>
                        </a:lnSpc>
                        <a:spcBef>
                          <a:spcPts val="0"/>
                        </a:spcBef>
                        <a:spcAft>
                          <a:spcPts val="0"/>
                        </a:spcAft>
                      </a:pPr>
                      <a:r>
                        <a:rPr lang="en-US" sz="1500">
                          <a:effectLst/>
                        </a:rPr>
                        <a:t>Presence of venous central line</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tc>
                  <a:txBody>
                    <a:bodyPr/>
                    <a:lstStyle/>
                    <a:p>
                      <a:pPr marL="0" marR="0" algn="ctr">
                        <a:lnSpc>
                          <a:spcPct val="115000"/>
                        </a:lnSpc>
                        <a:spcBef>
                          <a:spcPts val="0"/>
                        </a:spcBef>
                        <a:spcAft>
                          <a:spcPts val="0"/>
                        </a:spcAft>
                      </a:pPr>
                      <a:r>
                        <a:rPr lang="en-US" sz="1500">
                          <a:effectLst/>
                        </a:rPr>
                        <a:t>0</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tc>
                  <a:txBody>
                    <a:bodyPr/>
                    <a:lstStyle/>
                    <a:p>
                      <a:pPr marL="0" marR="0" algn="ctr">
                        <a:lnSpc>
                          <a:spcPct val="115000"/>
                        </a:lnSpc>
                        <a:spcBef>
                          <a:spcPts val="0"/>
                        </a:spcBef>
                        <a:spcAft>
                          <a:spcPts val="0"/>
                        </a:spcAft>
                      </a:pPr>
                      <a:r>
                        <a:rPr lang="en-US" sz="1500">
                          <a:effectLst/>
                        </a:rPr>
                        <a:t>0 %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extLst>
                  <a:ext uri="{0D108BD9-81ED-4DB2-BD59-A6C34878D82A}">
                    <a16:rowId xmlns:a16="http://schemas.microsoft.com/office/drawing/2014/main" val="3659975683"/>
                  </a:ext>
                </a:extLst>
              </a:tr>
              <a:tr h="561079">
                <a:tc>
                  <a:txBody>
                    <a:bodyPr/>
                    <a:lstStyle/>
                    <a:p>
                      <a:pPr marL="0" marR="0" algn="ctr">
                        <a:lnSpc>
                          <a:spcPct val="115000"/>
                        </a:lnSpc>
                        <a:spcBef>
                          <a:spcPts val="0"/>
                        </a:spcBef>
                        <a:spcAft>
                          <a:spcPts val="0"/>
                        </a:spcAft>
                      </a:pPr>
                      <a:r>
                        <a:rPr lang="en-US" sz="1500">
                          <a:effectLst/>
                        </a:rPr>
                        <a:t>Associated positive MRSA</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tc>
                  <a:txBody>
                    <a:bodyPr/>
                    <a:lstStyle/>
                    <a:p>
                      <a:pPr marL="0" marR="0" algn="ctr">
                        <a:lnSpc>
                          <a:spcPct val="115000"/>
                        </a:lnSpc>
                        <a:spcBef>
                          <a:spcPts val="0"/>
                        </a:spcBef>
                        <a:spcAft>
                          <a:spcPts val="0"/>
                        </a:spcAft>
                      </a:pPr>
                      <a:r>
                        <a:rPr lang="en-US" sz="1500">
                          <a:effectLst/>
                        </a:rPr>
                        <a:t>3</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tc>
                  <a:txBody>
                    <a:bodyPr/>
                    <a:lstStyle/>
                    <a:p>
                      <a:pPr marL="0" marR="0" algn="ctr">
                        <a:lnSpc>
                          <a:spcPct val="115000"/>
                        </a:lnSpc>
                        <a:spcBef>
                          <a:spcPts val="0"/>
                        </a:spcBef>
                        <a:spcAft>
                          <a:spcPts val="0"/>
                        </a:spcAft>
                      </a:pPr>
                      <a:r>
                        <a:rPr lang="en-US" sz="1500">
                          <a:effectLst/>
                        </a:rPr>
                        <a:t>21.4 %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extLst>
                  <a:ext uri="{0D108BD9-81ED-4DB2-BD59-A6C34878D82A}">
                    <a16:rowId xmlns:a16="http://schemas.microsoft.com/office/drawing/2014/main" val="713630985"/>
                  </a:ext>
                </a:extLst>
              </a:tr>
              <a:tr h="561079">
                <a:tc>
                  <a:txBody>
                    <a:bodyPr/>
                    <a:lstStyle/>
                    <a:p>
                      <a:pPr marL="0" marR="0" algn="ctr">
                        <a:lnSpc>
                          <a:spcPct val="115000"/>
                        </a:lnSpc>
                        <a:spcBef>
                          <a:spcPts val="0"/>
                        </a:spcBef>
                        <a:spcAft>
                          <a:spcPts val="0"/>
                        </a:spcAft>
                      </a:pPr>
                      <a:r>
                        <a:rPr lang="en-US" sz="1500">
                          <a:effectLst/>
                        </a:rPr>
                        <a:t>Infected knee prosthesis</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tc>
                  <a:txBody>
                    <a:bodyPr/>
                    <a:lstStyle/>
                    <a:p>
                      <a:pPr marL="0" marR="0" algn="ctr">
                        <a:lnSpc>
                          <a:spcPct val="115000"/>
                        </a:lnSpc>
                        <a:spcBef>
                          <a:spcPts val="0"/>
                        </a:spcBef>
                        <a:spcAft>
                          <a:spcPts val="0"/>
                        </a:spcAft>
                      </a:pPr>
                      <a:r>
                        <a:rPr lang="en-US" sz="1500">
                          <a:effectLst/>
                        </a:rPr>
                        <a:t>1</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tc>
                  <a:txBody>
                    <a:bodyPr/>
                    <a:lstStyle/>
                    <a:p>
                      <a:pPr marL="0" marR="0" algn="ctr">
                        <a:lnSpc>
                          <a:spcPct val="115000"/>
                        </a:lnSpc>
                        <a:spcBef>
                          <a:spcPts val="0"/>
                        </a:spcBef>
                        <a:spcAft>
                          <a:spcPts val="0"/>
                        </a:spcAft>
                      </a:pPr>
                      <a:r>
                        <a:rPr lang="en-US" sz="1500">
                          <a:effectLst/>
                        </a:rPr>
                        <a:t>7.1 %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extLst>
                  <a:ext uri="{0D108BD9-81ED-4DB2-BD59-A6C34878D82A}">
                    <a16:rowId xmlns:a16="http://schemas.microsoft.com/office/drawing/2014/main" val="2698584152"/>
                  </a:ext>
                </a:extLst>
              </a:tr>
              <a:tr h="297104">
                <a:tc>
                  <a:txBody>
                    <a:bodyPr/>
                    <a:lstStyle/>
                    <a:p>
                      <a:pPr marL="0" marR="0" algn="ctr">
                        <a:lnSpc>
                          <a:spcPct val="115000"/>
                        </a:lnSpc>
                        <a:spcBef>
                          <a:spcPts val="0"/>
                        </a:spcBef>
                        <a:spcAft>
                          <a:spcPts val="0"/>
                        </a:spcAft>
                      </a:pPr>
                      <a:r>
                        <a:rPr lang="en-US" sz="1500">
                          <a:effectLst/>
                        </a:rPr>
                        <a:t>Foley condom</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tc>
                  <a:txBody>
                    <a:bodyPr/>
                    <a:lstStyle/>
                    <a:p>
                      <a:pPr marL="0" marR="0" algn="ctr">
                        <a:lnSpc>
                          <a:spcPct val="115000"/>
                        </a:lnSpc>
                        <a:spcBef>
                          <a:spcPts val="0"/>
                        </a:spcBef>
                        <a:spcAft>
                          <a:spcPts val="0"/>
                        </a:spcAft>
                      </a:pPr>
                      <a:r>
                        <a:rPr lang="en-US" sz="1500">
                          <a:effectLst/>
                        </a:rPr>
                        <a:t>1</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tc>
                  <a:txBody>
                    <a:bodyPr/>
                    <a:lstStyle/>
                    <a:p>
                      <a:pPr marL="0" marR="0" algn="ctr">
                        <a:lnSpc>
                          <a:spcPct val="115000"/>
                        </a:lnSpc>
                        <a:spcBef>
                          <a:spcPts val="0"/>
                        </a:spcBef>
                        <a:spcAft>
                          <a:spcPts val="0"/>
                        </a:spcAft>
                      </a:pPr>
                      <a:r>
                        <a:rPr lang="en-US" sz="1500">
                          <a:effectLst/>
                        </a:rPr>
                        <a:t>7.1 %</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extLst>
                  <a:ext uri="{0D108BD9-81ED-4DB2-BD59-A6C34878D82A}">
                    <a16:rowId xmlns:a16="http://schemas.microsoft.com/office/drawing/2014/main" val="3466617363"/>
                  </a:ext>
                </a:extLst>
              </a:tr>
              <a:tr h="297104">
                <a:tc>
                  <a:txBody>
                    <a:bodyPr/>
                    <a:lstStyle/>
                    <a:p>
                      <a:pPr marL="0" marR="0" algn="ctr">
                        <a:lnSpc>
                          <a:spcPct val="115000"/>
                        </a:lnSpc>
                        <a:spcBef>
                          <a:spcPts val="0"/>
                        </a:spcBef>
                        <a:spcAft>
                          <a:spcPts val="0"/>
                        </a:spcAft>
                      </a:pPr>
                      <a:r>
                        <a:rPr lang="en-US" sz="1500">
                          <a:effectLst/>
                        </a:rPr>
                        <a:t>Foley catheter</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tc>
                  <a:txBody>
                    <a:bodyPr/>
                    <a:lstStyle/>
                    <a:p>
                      <a:pPr marL="0" marR="0" algn="ctr">
                        <a:lnSpc>
                          <a:spcPct val="115000"/>
                        </a:lnSpc>
                        <a:spcBef>
                          <a:spcPts val="0"/>
                        </a:spcBef>
                        <a:spcAft>
                          <a:spcPts val="0"/>
                        </a:spcAft>
                      </a:pPr>
                      <a:r>
                        <a:rPr lang="en-US" sz="1500">
                          <a:effectLst/>
                        </a:rPr>
                        <a:t>2</a:t>
                      </a:r>
                      <a:endParaRPr lang="en-US"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tc>
                  <a:txBody>
                    <a:bodyPr/>
                    <a:lstStyle/>
                    <a:p>
                      <a:pPr marL="0" marR="0" algn="ctr">
                        <a:lnSpc>
                          <a:spcPct val="115000"/>
                        </a:lnSpc>
                        <a:spcBef>
                          <a:spcPts val="0"/>
                        </a:spcBef>
                        <a:spcAft>
                          <a:spcPts val="0"/>
                        </a:spcAft>
                      </a:pPr>
                      <a:r>
                        <a:rPr lang="en-US" sz="1500" dirty="0">
                          <a:effectLst/>
                        </a:rPr>
                        <a:t>14.3 %</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3904" marR="93904" marT="0" marB="0"/>
                </a:tc>
                <a:extLst>
                  <a:ext uri="{0D108BD9-81ED-4DB2-BD59-A6C34878D82A}">
                    <a16:rowId xmlns:a16="http://schemas.microsoft.com/office/drawing/2014/main" val="3399914290"/>
                  </a:ext>
                </a:extLst>
              </a:tr>
            </a:tbl>
          </a:graphicData>
        </a:graphic>
      </p:graphicFrame>
    </p:spTree>
    <p:extLst>
      <p:ext uri="{BB962C8B-B14F-4D97-AF65-F5344CB8AC3E}">
        <p14:creationId xmlns:p14="http://schemas.microsoft.com/office/powerpoint/2010/main" val="1320089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8AFCD-57FF-87F8-32B5-40EC0F3D2095}"/>
              </a:ext>
            </a:extLst>
          </p:cNvPr>
          <p:cNvSpPr>
            <a:spLocks noGrp="1"/>
          </p:cNvSpPr>
          <p:nvPr>
            <p:ph type="title"/>
          </p:nvPr>
        </p:nvSpPr>
        <p:spPr>
          <a:xfrm>
            <a:off x="379446" y="457200"/>
            <a:ext cx="4994987" cy="1315616"/>
          </a:xfrm>
        </p:spPr>
        <p:txBody>
          <a:bodyPr>
            <a:normAutofit/>
          </a:bodyPr>
          <a:lstStyle/>
          <a:p>
            <a:r>
              <a:rPr lang="en-US" sz="2400" b="1" dirty="0">
                <a:solidFill>
                  <a:srgbClr val="C00000"/>
                </a:solidFill>
                <a:latin typeface="Trade Gothic Inline" panose="020B0504030203020204" pitchFamily="34" charset="0"/>
              </a:rPr>
              <a:t>Results of type of culture for </a:t>
            </a:r>
            <a:r>
              <a:rPr lang="en-US" sz="2400" b="1" dirty="0" err="1">
                <a:solidFill>
                  <a:srgbClr val="C00000"/>
                </a:solidFill>
                <a:latin typeface="Trade Gothic Inline" panose="020B0504030203020204" pitchFamily="34" charset="0"/>
              </a:rPr>
              <a:t>Kocuria</a:t>
            </a:r>
            <a:r>
              <a:rPr lang="en-US" sz="2400" b="1" dirty="0">
                <a:solidFill>
                  <a:srgbClr val="C00000"/>
                </a:solidFill>
                <a:latin typeface="Trade Gothic Inline" panose="020B0504030203020204" pitchFamily="34" charset="0"/>
              </a:rPr>
              <a:t>.</a:t>
            </a:r>
          </a:p>
        </p:txBody>
      </p:sp>
      <p:graphicFrame>
        <p:nvGraphicFramePr>
          <p:cNvPr id="5" name="Content Placeholder 4">
            <a:extLst>
              <a:ext uri="{FF2B5EF4-FFF2-40B4-BE49-F238E27FC236}">
                <a16:creationId xmlns:a16="http://schemas.microsoft.com/office/drawing/2014/main" id="{ACAA32EA-2AC5-7491-98E0-F4B83B4EA58B}"/>
              </a:ext>
            </a:extLst>
          </p:cNvPr>
          <p:cNvGraphicFramePr>
            <a:graphicFrameLocks noGrp="1"/>
          </p:cNvGraphicFramePr>
          <p:nvPr>
            <p:ph idx="1"/>
            <p:extLst>
              <p:ext uri="{D42A27DB-BD31-4B8C-83A1-F6EECF244321}">
                <p14:modId xmlns:p14="http://schemas.microsoft.com/office/powerpoint/2010/main" val="1879820407"/>
              </p:ext>
            </p:extLst>
          </p:nvPr>
        </p:nvGraphicFramePr>
        <p:xfrm>
          <a:off x="5673011" y="995363"/>
          <a:ext cx="6139543" cy="4873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ext Placeholder 3">
            <a:extLst>
              <a:ext uri="{FF2B5EF4-FFF2-40B4-BE49-F238E27FC236}">
                <a16:creationId xmlns:a16="http://schemas.microsoft.com/office/drawing/2014/main" id="{CE83CE6F-F378-6027-474D-E3081434AA8D}"/>
              </a:ext>
            </a:extLst>
          </p:cNvPr>
          <p:cNvGraphicFramePr/>
          <p:nvPr>
            <p:extLst>
              <p:ext uri="{D42A27DB-BD31-4B8C-83A1-F6EECF244321}">
                <p14:modId xmlns:p14="http://schemas.microsoft.com/office/powerpoint/2010/main" val="4128630019"/>
              </p:ext>
            </p:extLst>
          </p:nvPr>
        </p:nvGraphicFramePr>
        <p:xfrm>
          <a:off x="379446" y="2057400"/>
          <a:ext cx="4994987"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3483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E018A64-FE03-6B32-91DB-BEE1EB9BA3D9}"/>
              </a:ext>
            </a:extLst>
          </p:cNvPr>
          <p:cNvSpPr>
            <a:spLocks/>
          </p:cNvSpPr>
          <p:nvPr/>
        </p:nvSpPr>
        <p:spPr>
          <a:xfrm>
            <a:off x="790834" y="643467"/>
            <a:ext cx="5204252" cy="1164346"/>
          </a:xfrm>
          <a:prstGeom prst="rect">
            <a:avLst/>
          </a:prstGeom>
        </p:spPr>
        <p:txBody>
          <a:bodyPr>
            <a:normAutofit/>
          </a:bodyPr>
          <a:lstStyle/>
          <a:p>
            <a:pPr algn="ctr">
              <a:spcAft>
                <a:spcPts val="600"/>
              </a:spcAft>
            </a:pPr>
            <a:r>
              <a:rPr lang="en-US" u="sng" kern="1200">
                <a:solidFill>
                  <a:srgbClr val="B50000"/>
                </a:solidFill>
                <a:latin typeface="Trade Gothic Inline" panose="020B0504030203020204" pitchFamily="34" charset="0"/>
                <a:ea typeface="+mn-ea"/>
                <a:cs typeface="+mn-cs"/>
              </a:rPr>
              <a:t>Patients on antibiotics when collecting cultures.</a:t>
            </a:r>
            <a:endParaRPr lang="en-US" u="sng">
              <a:solidFill>
                <a:srgbClr val="C00000"/>
              </a:solidFill>
              <a:latin typeface="Trade Gothic Inline" panose="020B0504030203020204" pitchFamily="34" charset="0"/>
            </a:endParaRPr>
          </a:p>
        </p:txBody>
      </p:sp>
      <p:sp>
        <p:nvSpPr>
          <p:cNvPr id="5" name="Text Placeholder 4">
            <a:extLst>
              <a:ext uri="{FF2B5EF4-FFF2-40B4-BE49-F238E27FC236}">
                <a16:creationId xmlns:a16="http://schemas.microsoft.com/office/drawing/2014/main" id="{A40FA246-D437-320A-C6E6-98311BBBA583}"/>
              </a:ext>
            </a:extLst>
          </p:cNvPr>
          <p:cNvSpPr>
            <a:spLocks/>
          </p:cNvSpPr>
          <p:nvPr/>
        </p:nvSpPr>
        <p:spPr>
          <a:xfrm>
            <a:off x="6171284" y="643467"/>
            <a:ext cx="5229882" cy="1164346"/>
          </a:xfrm>
          <a:prstGeom prst="rect">
            <a:avLst/>
          </a:prstGeom>
        </p:spPr>
        <p:txBody>
          <a:bodyPr>
            <a:normAutofit/>
          </a:bodyPr>
          <a:lstStyle/>
          <a:p>
            <a:pPr algn="ctr">
              <a:spcAft>
                <a:spcPts val="600"/>
              </a:spcAft>
            </a:pPr>
            <a:r>
              <a:rPr lang="en-US" u="sng" kern="1200">
                <a:solidFill>
                  <a:srgbClr val="B50000"/>
                </a:solidFill>
                <a:latin typeface="Trade Gothic Inline" panose="020B0504030203020204" pitchFamily="34" charset="0"/>
                <a:ea typeface="+mn-ea"/>
                <a:cs typeface="+mn-cs"/>
              </a:rPr>
              <a:t>Prevalence of antibiotics used. </a:t>
            </a:r>
            <a:endParaRPr lang="en-US" u="sng">
              <a:solidFill>
                <a:srgbClr val="C00000"/>
              </a:solidFill>
              <a:latin typeface="Trade Gothic Inline" panose="020B0504030203020204" pitchFamily="34" charset="0"/>
            </a:endParaRPr>
          </a:p>
        </p:txBody>
      </p:sp>
      <p:graphicFrame>
        <p:nvGraphicFramePr>
          <p:cNvPr id="8" name="Content Placeholder 7">
            <a:extLst>
              <a:ext uri="{FF2B5EF4-FFF2-40B4-BE49-F238E27FC236}">
                <a16:creationId xmlns:a16="http://schemas.microsoft.com/office/drawing/2014/main" id="{80A85C25-5568-99C6-62A4-F76F22BD8370}"/>
              </a:ext>
            </a:extLst>
          </p:cNvPr>
          <p:cNvGraphicFramePr>
            <a:graphicFrameLocks/>
          </p:cNvGraphicFramePr>
          <p:nvPr>
            <p:extLst>
              <p:ext uri="{D42A27DB-BD31-4B8C-83A1-F6EECF244321}">
                <p14:modId xmlns:p14="http://schemas.microsoft.com/office/powerpoint/2010/main" val="1638829723"/>
              </p:ext>
            </p:extLst>
          </p:nvPr>
        </p:nvGraphicFramePr>
        <p:xfrm>
          <a:off x="6171284" y="2146041"/>
          <a:ext cx="5183187" cy="3564290"/>
        </p:xfrm>
        <a:graphic>
          <a:graphicData uri="http://schemas.openxmlformats.org/drawingml/2006/table">
            <a:tbl>
              <a:tblPr firstRow="1" firstCol="1" bandRow="1">
                <a:tableStyleId>{5C22544A-7EE6-4342-B048-85BDC9FD1C3A}</a:tableStyleId>
              </a:tblPr>
              <a:tblGrid>
                <a:gridCol w="1727729">
                  <a:extLst>
                    <a:ext uri="{9D8B030D-6E8A-4147-A177-3AD203B41FA5}">
                      <a16:colId xmlns:a16="http://schemas.microsoft.com/office/drawing/2014/main" val="604968575"/>
                    </a:ext>
                  </a:extLst>
                </a:gridCol>
                <a:gridCol w="1727729">
                  <a:extLst>
                    <a:ext uri="{9D8B030D-6E8A-4147-A177-3AD203B41FA5}">
                      <a16:colId xmlns:a16="http://schemas.microsoft.com/office/drawing/2014/main" val="4020451881"/>
                    </a:ext>
                  </a:extLst>
                </a:gridCol>
                <a:gridCol w="1727729">
                  <a:extLst>
                    <a:ext uri="{9D8B030D-6E8A-4147-A177-3AD203B41FA5}">
                      <a16:colId xmlns:a16="http://schemas.microsoft.com/office/drawing/2014/main" val="2252471813"/>
                    </a:ext>
                  </a:extLst>
                </a:gridCol>
              </a:tblGrid>
              <a:tr h="356429">
                <a:tc>
                  <a:txBody>
                    <a:bodyPr/>
                    <a:lstStyle/>
                    <a:p>
                      <a:pPr marL="0" marR="0" algn="ctr">
                        <a:lnSpc>
                          <a:spcPct val="115000"/>
                        </a:lnSpc>
                        <a:spcBef>
                          <a:spcPts val="0"/>
                        </a:spcBef>
                        <a:spcAft>
                          <a:spcPts val="0"/>
                        </a:spcAft>
                      </a:pPr>
                      <a:r>
                        <a:rPr lang="en-US" sz="1000">
                          <a:effectLst/>
                        </a:rPr>
                        <a:t>ANTIBIOTICS USED</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8457" marR="58457" marT="0" marB="0"/>
                </a:tc>
                <a:tc>
                  <a:txBody>
                    <a:bodyPr/>
                    <a:lstStyle/>
                    <a:p>
                      <a:pPr marL="0" marR="0" algn="ctr">
                        <a:lnSpc>
                          <a:spcPct val="115000"/>
                        </a:lnSpc>
                        <a:spcBef>
                          <a:spcPts val="0"/>
                        </a:spcBef>
                        <a:spcAft>
                          <a:spcPts val="0"/>
                        </a:spcAft>
                      </a:pPr>
                      <a:r>
                        <a:rPr lang="en-US" sz="1000">
                          <a:effectLst/>
                        </a:rPr>
                        <a:t>NUMBER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8457" marR="58457" marT="0" marB="0"/>
                </a:tc>
                <a:tc>
                  <a:txBody>
                    <a:bodyPr/>
                    <a:lstStyle/>
                    <a:p>
                      <a:pPr marL="0" marR="0" algn="ctr">
                        <a:lnSpc>
                          <a:spcPct val="115000"/>
                        </a:lnSpc>
                        <a:spcBef>
                          <a:spcPts val="0"/>
                        </a:spcBef>
                        <a:spcAft>
                          <a:spcPts val="0"/>
                        </a:spcAft>
                      </a:pPr>
                      <a:r>
                        <a:rPr lang="en-US" sz="1000">
                          <a:effectLst/>
                        </a:rPr>
                        <a:t>PERCENT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8457" marR="58457" marT="0" marB="0"/>
                </a:tc>
                <a:extLst>
                  <a:ext uri="{0D108BD9-81ED-4DB2-BD59-A6C34878D82A}">
                    <a16:rowId xmlns:a16="http://schemas.microsoft.com/office/drawing/2014/main" val="157317874"/>
                  </a:ext>
                </a:extLst>
              </a:tr>
              <a:tr h="356429">
                <a:tc>
                  <a:txBody>
                    <a:bodyPr/>
                    <a:lstStyle/>
                    <a:p>
                      <a:pPr marL="0" marR="0" algn="ctr">
                        <a:lnSpc>
                          <a:spcPct val="115000"/>
                        </a:lnSpc>
                        <a:spcBef>
                          <a:spcPts val="0"/>
                        </a:spcBef>
                        <a:spcAft>
                          <a:spcPts val="0"/>
                        </a:spcAft>
                      </a:pPr>
                      <a:r>
                        <a:rPr lang="en-US" sz="1000">
                          <a:effectLst/>
                        </a:rPr>
                        <a:t>Aztreonam</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8457" marR="58457" marT="0" marB="0"/>
                </a:tc>
                <a:tc>
                  <a:txBody>
                    <a:bodyPr/>
                    <a:lstStyle/>
                    <a:p>
                      <a:pPr marL="0" marR="0" algn="ctr">
                        <a:lnSpc>
                          <a:spcPct val="115000"/>
                        </a:lnSpc>
                        <a:spcBef>
                          <a:spcPts val="0"/>
                        </a:spcBef>
                        <a:spcAft>
                          <a:spcPts val="0"/>
                        </a:spcAft>
                      </a:pPr>
                      <a:r>
                        <a:rPr lang="en-US" sz="1000">
                          <a:effectLst/>
                        </a:rPr>
                        <a:t>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8457" marR="58457" marT="0" marB="0"/>
                </a:tc>
                <a:tc>
                  <a:txBody>
                    <a:bodyPr/>
                    <a:lstStyle/>
                    <a:p>
                      <a:pPr marL="0" marR="0" algn="ctr">
                        <a:lnSpc>
                          <a:spcPct val="115000"/>
                        </a:lnSpc>
                        <a:spcBef>
                          <a:spcPts val="0"/>
                        </a:spcBef>
                        <a:spcAft>
                          <a:spcPts val="0"/>
                        </a:spcAft>
                      </a:pPr>
                      <a:r>
                        <a:rPr lang="en-US" sz="1000">
                          <a:effectLst/>
                        </a:rPr>
                        <a:t>7.1 %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8457" marR="58457" marT="0" marB="0"/>
                </a:tc>
                <a:extLst>
                  <a:ext uri="{0D108BD9-81ED-4DB2-BD59-A6C34878D82A}">
                    <a16:rowId xmlns:a16="http://schemas.microsoft.com/office/drawing/2014/main" val="2238628280"/>
                  </a:ext>
                </a:extLst>
              </a:tr>
              <a:tr h="356429">
                <a:tc>
                  <a:txBody>
                    <a:bodyPr/>
                    <a:lstStyle/>
                    <a:p>
                      <a:pPr marL="0" marR="0" algn="ctr">
                        <a:lnSpc>
                          <a:spcPct val="115000"/>
                        </a:lnSpc>
                        <a:spcBef>
                          <a:spcPts val="0"/>
                        </a:spcBef>
                        <a:spcAft>
                          <a:spcPts val="0"/>
                        </a:spcAft>
                      </a:pPr>
                      <a:r>
                        <a:rPr lang="en-US" sz="1000">
                          <a:effectLst/>
                        </a:rPr>
                        <a:t>Ceftriaxone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8457" marR="58457" marT="0" marB="0"/>
                </a:tc>
                <a:tc>
                  <a:txBody>
                    <a:bodyPr/>
                    <a:lstStyle/>
                    <a:p>
                      <a:pPr marL="0" marR="0" algn="ctr">
                        <a:lnSpc>
                          <a:spcPct val="115000"/>
                        </a:lnSpc>
                        <a:spcBef>
                          <a:spcPts val="0"/>
                        </a:spcBef>
                        <a:spcAft>
                          <a:spcPts val="0"/>
                        </a:spcAft>
                      </a:pPr>
                      <a:r>
                        <a:rPr lang="en-US" sz="1000">
                          <a:effectLst/>
                        </a:rPr>
                        <a:t>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8457" marR="58457" marT="0" marB="0"/>
                </a:tc>
                <a:tc>
                  <a:txBody>
                    <a:bodyPr/>
                    <a:lstStyle/>
                    <a:p>
                      <a:pPr marL="0" marR="0" algn="ctr">
                        <a:lnSpc>
                          <a:spcPct val="115000"/>
                        </a:lnSpc>
                        <a:spcBef>
                          <a:spcPts val="0"/>
                        </a:spcBef>
                        <a:spcAft>
                          <a:spcPts val="0"/>
                        </a:spcAft>
                      </a:pPr>
                      <a:r>
                        <a:rPr lang="en-US" sz="1000">
                          <a:effectLst/>
                        </a:rPr>
                        <a:t>21.4 %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8457" marR="58457" marT="0" marB="0"/>
                </a:tc>
                <a:extLst>
                  <a:ext uri="{0D108BD9-81ED-4DB2-BD59-A6C34878D82A}">
                    <a16:rowId xmlns:a16="http://schemas.microsoft.com/office/drawing/2014/main" val="2258778217"/>
                  </a:ext>
                </a:extLst>
              </a:tr>
              <a:tr h="356429">
                <a:tc>
                  <a:txBody>
                    <a:bodyPr/>
                    <a:lstStyle/>
                    <a:p>
                      <a:pPr marL="0" marR="0" algn="ctr">
                        <a:lnSpc>
                          <a:spcPct val="115000"/>
                        </a:lnSpc>
                        <a:spcBef>
                          <a:spcPts val="0"/>
                        </a:spcBef>
                        <a:spcAft>
                          <a:spcPts val="0"/>
                        </a:spcAft>
                      </a:pPr>
                      <a:r>
                        <a:rPr lang="en-US" sz="1000">
                          <a:effectLst/>
                        </a:rPr>
                        <a:t>Gentamicin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8457" marR="58457" marT="0" marB="0"/>
                </a:tc>
                <a:tc>
                  <a:txBody>
                    <a:bodyPr/>
                    <a:lstStyle/>
                    <a:p>
                      <a:pPr marL="0" marR="0" algn="ctr">
                        <a:lnSpc>
                          <a:spcPct val="115000"/>
                        </a:lnSpc>
                        <a:spcBef>
                          <a:spcPts val="0"/>
                        </a:spcBef>
                        <a:spcAft>
                          <a:spcPts val="0"/>
                        </a:spcAft>
                      </a:pPr>
                      <a:r>
                        <a:rPr lang="en-US" sz="1000">
                          <a:effectLst/>
                        </a:rPr>
                        <a:t>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8457" marR="58457" marT="0" marB="0"/>
                </a:tc>
                <a:tc>
                  <a:txBody>
                    <a:bodyPr/>
                    <a:lstStyle/>
                    <a:p>
                      <a:pPr marL="0" marR="0" algn="ctr">
                        <a:lnSpc>
                          <a:spcPct val="115000"/>
                        </a:lnSpc>
                        <a:spcBef>
                          <a:spcPts val="0"/>
                        </a:spcBef>
                        <a:spcAft>
                          <a:spcPts val="0"/>
                        </a:spcAft>
                      </a:pPr>
                      <a:r>
                        <a:rPr lang="en-US" sz="1000">
                          <a:effectLst/>
                        </a:rPr>
                        <a:t>7.1 %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8457" marR="58457" marT="0" marB="0"/>
                </a:tc>
                <a:extLst>
                  <a:ext uri="{0D108BD9-81ED-4DB2-BD59-A6C34878D82A}">
                    <a16:rowId xmlns:a16="http://schemas.microsoft.com/office/drawing/2014/main" val="2562934880"/>
                  </a:ext>
                </a:extLst>
              </a:tr>
              <a:tr h="356429">
                <a:tc>
                  <a:txBody>
                    <a:bodyPr/>
                    <a:lstStyle/>
                    <a:p>
                      <a:pPr marL="0" marR="0" algn="ctr">
                        <a:lnSpc>
                          <a:spcPct val="115000"/>
                        </a:lnSpc>
                        <a:spcBef>
                          <a:spcPts val="0"/>
                        </a:spcBef>
                        <a:spcAft>
                          <a:spcPts val="0"/>
                        </a:spcAft>
                      </a:pPr>
                      <a:r>
                        <a:rPr lang="en-US" sz="1000">
                          <a:effectLst/>
                        </a:rPr>
                        <a:t>Clindamycin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8457" marR="58457" marT="0" marB="0"/>
                </a:tc>
                <a:tc>
                  <a:txBody>
                    <a:bodyPr/>
                    <a:lstStyle/>
                    <a:p>
                      <a:pPr marL="0" marR="0" algn="ctr">
                        <a:lnSpc>
                          <a:spcPct val="115000"/>
                        </a:lnSpc>
                        <a:spcBef>
                          <a:spcPts val="0"/>
                        </a:spcBef>
                        <a:spcAft>
                          <a:spcPts val="0"/>
                        </a:spcAft>
                      </a:pPr>
                      <a:r>
                        <a:rPr lang="en-US" sz="1000">
                          <a:effectLst/>
                        </a:rPr>
                        <a:t>4</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8457" marR="58457" marT="0" marB="0"/>
                </a:tc>
                <a:tc>
                  <a:txBody>
                    <a:bodyPr/>
                    <a:lstStyle/>
                    <a:p>
                      <a:pPr marL="0" marR="0" algn="ctr">
                        <a:lnSpc>
                          <a:spcPct val="115000"/>
                        </a:lnSpc>
                        <a:spcBef>
                          <a:spcPts val="0"/>
                        </a:spcBef>
                        <a:spcAft>
                          <a:spcPts val="0"/>
                        </a:spcAft>
                      </a:pPr>
                      <a:r>
                        <a:rPr lang="en-US" sz="1000">
                          <a:effectLst/>
                        </a:rPr>
                        <a:t>28.6 %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8457" marR="58457" marT="0" marB="0"/>
                </a:tc>
                <a:extLst>
                  <a:ext uri="{0D108BD9-81ED-4DB2-BD59-A6C34878D82A}">
                    <a16:rowId xmlns:a16="http://schemas.microsoft.com/office/drawing/2014/main" val="4038847697"/>
                  </a:ext>
                </a:extLst>
              </a:tr>
              <a:tr h="356429">
                <a:tc>
                  <a:txBody>
                    <a:bodyPr/>
                    <a:lstStyle/>
                    <a:p>
                      <a:pPr marL="0" marR="0" algn="ctr">
                        <a:lnSpc>
                          <a:spcPct val="115000"/>
                        </a:lnSpc>
                        <a:spcBef>
                          <a:spcPts val="0"/>
                        </a:spcBef>
                        <a:spcAft>
                          <a:spcPts val="0"/>
                        </a:spcAft>
                      </a:pPr>
                      <a:r>
                        <a:rPr lang="en-US" sz="1000">
                          <a:effectLst/>
                        </a:rPr>
                        <a:t>Ciprofloxacin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8457" marR="58457" marT="0" marB="0"/>
                </a:tc>
                <a:tc>
                  <a:txBody>
                    <a:bodyPr/>
                    <a:lstStyle/>
                    <a:p>
                      <a:pPr marL="0" marR="0" algn="ctr">
                        <a:lnSpc>
                          <a:spcPct val="115000"/>
                        </a:lnSpc>
                        <a:spcBef>
                          <a:spcPts val="0"/>
                        </a:spcBef>
                        <a:spcAft>
                          <a:spcPts val="0"/>
                        </a:spcAft>
                      </a:pPr>
                      <a:r>
                        <a:rPr lang="en-US" sz="1000">
                          <a:effectLst/>
                        </a:rPr>
                        <a:t>3</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8457" marR="58457" marT="0" marB="0"/>
                </a:tc>
                <a:tc>
                  <a:txBody>
                    <a:bodyPr/>
                    <a:lstStyle/>
                    <a:p>
                      <a:pPr marL="0" marR="0" algn="ctr">
                        <a:lnSpc>
                          <a:spcPct val="115000"/>
                        </a:lnSpc>
                        <a:spcBef>
                          <a:spcPts val="0"/>
                        </a:spcBef>
                        <a:spcAft>
                          <a:spcPts val="0"/>
                        </a:spcAft>
                      </a:pPr>
                      <a:r>
                        <a:rPr lang="en-US" sz="1000">
                          <a:effectLst/>
                        </a:rPr>
                        <a:t>21.4 %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8457" marR="58457" marT="0" marB="0"/>
                </a:tc>
                <a:extLst>
                  <a:ext uri="{0D108BD9-81ED-4DB2-BD59-A6C34878D82A}">
                    <a16:rowId xmlns:a16="http://schemas.microsoft.com/office/drawing/2014/main" val="2835745260"/>
                  </a:ext>
                </a:extLst>
              </a:tr>
              <a:tr h="356429">
                <a:tc>
                  <a:txBody>
                    <a:bodyPr/>
                    <a:lstStyle/>
                    <a:p>
                      <a:pPr marL="0" marR="0" algn="ctr">
                        <a:lnSpc>
                          <a:spcPct val="115000"/>
                        </a:lnSpc>
                        <a:spcBef>
                          <a:spcPts val="0"/>
                        </a:spcBef>
                        <a:spcAft>
                          <a:spcPts val="0"/>
                        </a:spcAft>
                      </a:pPr>
                      <a:r>
                        <a:rPr lang="en-US" sz="1000">
                          <a:effectLst/>
                        </a:rPr>
                        <a:t>Vancomycin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8457" marR="58457" marT="0" marB="0"/>
                </a:tc>
                <a:tc>
                  <a:txBody>
                    <a:bodyPr/>
                    <a:lstStyle/>
                    <a:p>
                      <a:pPr marL="0" marR="0" algn="ctr">
                        <a:lnSpc>
                          <a:spcPct val="115000"/>
                        </a:lnSpc>
                        <a:spcBef>
                          <a:spcPts val="0"/>
                        </a:spcBef>
                        <a:spcAft>
                          <a:spcPts val="0"/>
                        </a:spcAft>
                      </a:pPr>
                      <a:r>
                        <a:rPr lang="en-US" sz="1000" dirty="0">
                          <a:effectLst/>
                        </a:rPr>
                        <a:t>5</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57" marR="58457" marT="0" marB="0"/>
                </a:tc>
                <a:tc>
                  <a:txBody>
                    <a:bodyPr/>
                    <a:lstStyle/>
                    <a:p>
                      <a:pPr marL="0" marR="0" algn="ctr">
                        <a:lnSpc>
                          <a:spcPct val="115000"/>
                        </a:lnSpc>
                        <a:spcBef>
                          <a:spcPts val="0"/>
                        </a:spcBef>
                        <a:spcAft>
                          <a:spcPts val="0"/>
                        </a:spcAft>
                      </a:pPr>
                      <a:r>
                        <a:rPr lang="en-US" sz="1000">
                          <a:effectLst/>
                        </a:rPr>
                        <a:t>35.7 %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8457" marR="58457" marT="0" marB="0"/>
                </a:tc>
                <a:extLst>
                  <a:ext uri="{0D108BD9-81ED-4DB2-BD59-A6C34878D82A}">
                    <a16:rowId xmlns:a16="http://schemas.microsoft.com/office/drawing/2014/main" val="3971825868"/>
                  </a:ext>
                </a:extLst>
              </a:tr>
              <a:tr h="356429">
                <a:tc>
                  <a:txBody>
                    <a:bodyPr/>
                    <a:lstStyle/>
                    <a:p>
                      <a:pPr marL="0" marR="0" algn="ctr">
                        <a:lnSpc>
                          <a:spcPct val="115000"/>
                        </a:lnSpc>
                        <a:spcBef>
                          <a:spcPts val="0"/>
                        </a:spcBef>
                        <a:spcAft>
                          <a:spcPts val="0"/>
                        </a:spcAft>
                      </a:pPr>
                      <a:r>
                        <a:rPr lang="en-US" sz="1000">
                          <a:effectLst/>
                        </a:rPr>
                        <a:t>Metronidazole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8457" marR="58457" marT="0" marB="0"/>
                </a:tc>
                <a:tc>
                  <a:txBody>
                    <a:bodyPr/>
                    <a:lstStyle/>
                    <a:p>
                      <a:pPr marL="0" marR="0" algn="ctr">
                        <a:lnSpc>
                          <a:spcPct val="115000"/>
                        </a:lnSpc>
                        <a:spcBef>
                          <a:spcPts val="0"/>
                        </a:spcBef>
                        <a:spcAft>
                          <a:spcPts val="0"/>
                        </a:spcAft>
                      </a:pPr>
                      <a:r>
                        <a:rPr lang="en-US" sz="1000">
                          <a:effectLst/>
                        </a:rPr>
                        <a:t>2</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8457" marR="58457" marT="0" marB="0"/>
                </a:tc>
                <a:tc>
                  <a:txBody>
                    <a:bodyPr/>
                    <a:lstStyle/>
                    <a:p>
                      <a:pPr marL="0" marR="0" algn="ctr">
                        <a:lnSpc>
                          <a:spcPct val="115000"/>
                        </a:lnSpc>
                        <a:spcBef>
                          <a:spcPts val="0"/>
                        </a:spcBef>
                        <a:spcAft>
                          <a:spcPts val="0"/>
                        </a:spcAft>
                      </a:pPr>
                      <a:r>
                        <a:rPr lang="en-US" sz="1000">
                          <a:effectLst/>
                        </a:rPr>
                        <a:t>14.3 %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8457" marR="58457" marT="0" marB="0"/>
                </a:tc>
                <a:extLst>
                  <a:ext uri="{0D108BD9-81ED-4DB2-BD59-A6C34878D82A}">
                    <a16:rowId xmlns:a16="http://schemas.microsoft.com/office/drawing/2014/main" val="113912721"/>
                  </a:ext>
                </a:extLst>
              </a:tr>
              <a:tr h="356429">
                <a:tc>
                  <a:txBody>
                    <a:bodyPr/>
                    <a:lstStyle/>
                    <a:p>
                      <a:pPr marL="0" marR="0" algn="ctr">
                        <a:lnSpc>
                          <a:spcPct val="115000"/>
                        </a:lnSpc>
                        <a:spcBef>
                          <a:spcPts val="0"/>
                        </a:spcBef>
                        <a:spcAft>
                          <a:spcPts val="0"/>
                        </a:spcAft>
                      </a:pPr>
                      <a:r>
                        <a:rPr lang="en-US" sz="1000">
                          <a:effectLst/>
                        </a:rPr>
                        <a:t>Ampicillin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8457" marR="58457" marT="0" marB="0"/>
                </a:tc>
                <a:tc>
                  <a:txBody>
                    <a:bodyPr/>
                    <a:lstStyle/>
                    <a:p>
                      <a:pPr marL="0" marR="0" algn="ctr">
                        <a:lnSpc>
                          <a:spcPct val="115000"/>
                        </a:lnSpc>
                        <a:spcBef>
                          <a:spcPts val="0"/>
                        </a:spcBef>
                        <a:spcAft>
                          <a:spcPts val="0"/>
                        </a:spcAft>
                      </a:pPr>
                      <a:r>
                        <a:rPr lang="en-US" sz="1000">
                          <a:effectLst/>
                        </a:rPr>
                        <a:t>1</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8457" marR="58457" marT="0" marB="0"/>
                </a:tc>
                <a:tc>
                  <a:txBody>
                    <a:bodyPr/>
                    <a:lstStyle/>
                    <a:p>
                      <a:pPr marL="0" marR="0" algn="ctr">
                        <a:lnSpc>
                          <a:spcPct val="115000"/>
                        </a:lnSpc>
                        <a:spcBef>
                          <a:spcPts val="0"/>
                        </a:spcBef>
                        <a:spcAft>
                          <a:spcPts val="0"/>
                        </a:spcAft>
                      </a:pPr>
                      <a:r>
                        <a:rPr lang="en-US" sz="1000">
                          <a:effectLst/>
                        </a:rPr>
                        <a:t>7.1 %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8457" marR="58457" marT="0" marB="0"/>
                </a:tc>
                <a:extLst>
                  <a:ext uri="{0D108BD9-81ED-4DB2-BD59-A6C34878D82A}">
                    <a16:rowId xmlns:a16="http://schemas.microsoft.com/office/drawing/2014/main" val="2603273634"/>
                  </a:ext>
                </a:extLst>
              </a:tr>
              <a:tr h="356429">
                <a:tc>
                  <a:txBody>
                    <a:bodyPr/>
                    <a:lstStyle/>
                    <a:p>
                      <a:pPr marL="0" marR="0" algn="ctr">
                        <a:lnSpc>
                          <a:spcPct val="115000"/>
                        </a:lnSpc>
                        <a:spcBef>
                          <a:spcPts val="0"/>
                        </a:spcBef>
                        <a:spcAft>
                          <a:spcPts val="0"/>
                        </a:spcAft>
                      </a:pPr>
                      <a:r>
                        <a:rPr lang="en-US" sz="1000">
                          <a:effectLst/>
                        </a:rPr>
                        <a:t>Piperacillin/Tazobactam</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8457" marR="58457" marT="0" marB="0"/>
                </a:tc>
                <a:tc>
                  <a:txBody>
                    <a:bodyPr/>
                    <a:lstStyle/>
                    <a:p>
                      <a:pPr marL="0" marR="0" algn="ctr">
                        <a:lnSpc>
                          <a:spcPct val="115000"/>
                        </a:lnSpc>
                        <a:spcBef>
                          <a:spcPts val="0"/>
                        </a:spcBef>
                        <a:spcAft>
                          <a:spcPts val="0"/>
                        </a:spcAft>
                      </a:pPr>
                      <a:r>
                        <a:rPr lang="en-US" sz="1000">
                          <a:effectLst/>
                        </a:rPr>
                        <a:t>5</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58457" marR="58457" marT="0" marB="0"/>
                </a:tc>
                <a:tc>
                  <a:txBody>
                    <a:bodyPr/>
                    <a:lstStyle/>
                    <a:p>
                      <a:pPr marL="0" marR="0" algn="ctr">
                        <a:lnSpc>
                          <a:spcPct val="115000"/>
                        </a:lnSpc>
                        <a:spcBef>
                          <a:spcPts val="0"/>
                        </a:spcBef>
                        <a:spcAft>
                          <a:spcPts val="0"/>
                        </a:spcAft>
                      </a:pPr>
                      <a:r>
                        <a:rPr lang="en-US" sz="1000" dirty="0">
                          <a:effectLst/>
                        </a:rPr>
                        <a:t>35.7 %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457" marR="58457" marT="0" marB="0"/>
                </a:tc>
                <a:extLst>
                  <a:ext uri="{0D108BD9-81ED-4DB2-BD59-A6C34878D82A}">
                    <a16:rowId xmlns:a16="http://schemas.microsoft.com/office/drawing/2014/main" val="2658865813"/>
                  </a:ext>
                </a:extLst>
              </a:tr>
            </a:tbl>
          </a:graphicData>
        </a:graphic>
      </p:graphicFrame>
      <p:graphicFrame>
        <p:nvGraphicFramePr>
          <p:cNvPr id="7" name="Content Placeholder 6">
            <a:extLst>
              <a:ext uri="{FF2B5EF4-FFF2-40B4-BE49-F238E27FC236}">
                <a16:creationId xmlns:a16="http://schemas.microsoft.com/office/drawing/2014/main" id="{1442507F-DD68-43AC-651A-794DAF56C991}"/>
              </a:ext>
            </a:extLst>
          </p:cNvPr>
          <p:cNvGraphicFramePr>
            <a:graphicFrameLocks/>
          </p:cNvGraphicFramePr>
          <p:nvPr>
            <p:extLst>
              <p:ext uri="{D42A27DB-BD31-4B8C-83A1-F6EECF244321}">
                <p14:modId xmlns:p14="http://schemas.microsoft.com/office/powerpoint/2010/main" val="2611327553"/>
              </p:ext>
            </p:extLst>
          </p:nvPr>
        </p:nvGraphicFramePr>
        <p:xfrm>
          <a:off x="790834" y="2146041"/>
          <a:ext cx="5204252" cy="37509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58892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2628</TotalTime>
  <Words>1551</Words>
  <Application>Microsoft Macintosh PowerPoint</Application>
  <PresentationFormat>Widescreen</PresentationFormat>
  <Paragraphs>196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Trade Gothic Inline</vt:lpstr>
      <vt:lpstr>Wingdings</vt:lpstr>
      <vt:lpstr>Office Theme</vt:lpstr>
      <vt:lpstr> Division of Family Medicine Bella Vista Hospital Mayagüez, Puerto Rico </vt:lpstr>
      <vt:lpstr>  </vt:lpstr>
      <vt:lpstr>METHODS</vt:lpstr>
      <vt:lpstr>Distribution by sex (n=14)</vt:lpstr>
      <vt:lpstr>Distribution by age groups.</vt:lpstr>
      <vt:lpstr>Distribution of patients by presumptive diagnosis on admission</vt:lpstr>
      <vt:lpstr>Prevalence of medical conditions. </vt:lpstr>
      <vt:lpstr>Results of type of culture for Kocuria.</vt:lpstr>
      <vt:lpstr>PowerPoint Presentation</vt:lpstr>
      <vt:lpstr>PowerPoint Presentation</vt:lpstr>
      <vt:lpstr>Conclusions </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Division of Family Medicine Bella Vista Hospital Mayagüez, Puerto Rico </dc:title>
  <dc:creator>Roger Ernesto Bidondo Gil</dc:creator>
  <cp:lastModifiedBy>Roger Ernesto Bidondo Gil</cp:lastModifiedBy>
  <cp:revision>13</cp:revision>
  <dcterms:created xsi:type="dcterms:W3CDTF">2024-03-03T21:06:36Z</dcterms:created>
  <dcterms:modified xsi:type="dcterms:W3CDTF">2024-03-06T10:02:34Z</dcterms:modified>
</cp:coreProperties>
</file>